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4022" r:id="rId1"/>
    <p:sldMasterId id="2147484035" r:id="rId2"/>
  </p:sldMasterIdLst>
  <p:notesMasterIdLst>
    <p:notesMasterId r:id="rId43"/>
  </p:notesMasterIdLst>
  <p:handoutMasterIdLst>
    <p:handoutMasterId r:id="rId44"/>
  </p:handoutMasterIdLst>
  <p:sldIdLst>
    <p:sldId id="700" r:id="rId3"/>
    <p:sldId id="824" r:id="rId4"/>
    <p:sldId id="787" r:id="rId5"/>
    <p:sldId id="788" r:id="rId6"/>
    <p:sldId id="791" r:id="rId7"/>
    <p:sldId id="790" r:id="rId8"/>
    <p:sldId id="823" r:id="rId9"/>
    <p:sldId id="797" r:id="rId10"/>
    <p:sldId id="799" r:id="rId11"/>
    <p:sldId id="800" r:id="rId12"/>
    <p:sldId id="803" r:id="rId13"/>
    <p:sldId id="822" r:id="rId14"/>
    <p:sldId id="804" r:id="rId15"/>
    <p:sldId id="827" r:id="rId16"/>
    <p:sldId id="805" r:id="rId17"/>
    <p:sldId id="828" r:id="rId18"/>
    <p:sldId id="829" r:id="rId19"/>
    <p:sldId id="830" r:id="rId20"/>
    <p:sldId id="831" r:id="rId21"/>
    <p:sldId id="832" r:id="rId22"/>
    <p:sldId id="809" r:id="rId23"/>
    <p:sldId id="811" r:id="rId24"/>
    <p:sldId id="812" r:id="rId25"/>
    <p:sldId id="813" r:id="rId26"/>
    <p:sldId id="815" r:id="rId27"/>
    <p:sldId id="821" r:id="rId28"/>
    <p:sldId id="816" r:id="rId29"/>
    <p:sldId id="818" r:id="rId30"/>
    <p:sldId id="819" r:id="rId31"/>
    <p:sldId id="820" r:id="rId32"/>
    <p:sldId id="796" r:id="rId33"/>
    <p:sldId id="825" r:id="rId34"/>
    <p:sldId id="802" r:id="rId35"/>
    <p:sldId id="807" r:id="rId36"/>
    <p:sldId id="808" r:id="rId37"/>
    <p:sldId id="810" r:id="rId38"/>
    <p:sldId id="826" r:id="rId39"/>
    <p:sldId id="833" r:id="rId40"/>
    <p:sldId id="835" r:id="rId41"/>
    <p:sldId id="817" r:id="rId42"/>
  </p:sldIdLst>
  <p:sldSz cx="12192000" cy="6858000"/>
  <p:notesSz cx="6858000" cy="9296400"/>
  <p:defaultTextStyle>
    <a:defPPr>
      <a:defRPr lang="en-US"/>
    </a:defPPr>
    <a:lvl1pPr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p:defaultTextStyle>
  <p:extLst>
    <p:ext uri="{521415D9-36F7-43E2-AB2F-B90AF26B5E84}">
      <p14:sectionLst xmlns:p14="http://schemas.microsoft.com/office/powerpoint/2010/main">
        <p14:section name="Default Section" id="{3589B22C-32C1-4237-97E4-56A1F62B7B60}">
          <p14:sldIdLst>
            <p14:sldId id="700"/>
            <p14:sldId id="824"/>
            <p14:sldId id="787"/>
            <p14:sldId id="788"/>
            <p14:sldId id="791"/>
            <p14:sldId id="790"/>
            <p14:sldId id="823"/>
            <p14:sldId id="797"/>
            <p14:sldId id="799"/>
            <p14:sldId id="800"/>
            <p14:sldId id="803"/>
            <p14:sldId id="822"/>
            <p14:sldId id="804"/>
            <p14:sldId id="827"/>
            <p14:sldId id="805"/>
            <p14:sldId id="828"/>
            <p14:sldId id="829"/>
            <p14:sldId id="830"/>
            <p14:sldId id="831"/>
            <p14:sldId id="832"/>
            <p14:sldId id="809"/>
            <p14:sldId id="811"/>
            <p14:sldId id="812"/>
            <p14:sldId id="813"/>
            <p14:sldId id="815"/>
            <p14:sldId id="821"/>
            <p14:sldId id="816"/>
            <p14:sldId id="818"/>
            <p14:sldId id="819"/>
            <p14:sldId id="820"/>
            <p14:sldId id="796"/>
            <p14:sldId id="825"/>
            <p14:sldId id="802"/>
            <p14:sldId id="807"/>
            <p14:sldId id="808"/>
            <p14:sldId id="810"/>
            <p14:sldId id="826"/>
            <p14:sldId id="833"/>
            <p14:sldId id="835"/>
            <p14:sldId id="817"/>
          </p14:sldIdLst>
        </p14:section>
      </p14:sectionLst>
    </p:ext>
    <p:ext uri="{EFAFB233-063F-42B5-8137-9DF3F51BA10A}">
      <p15:sldGuideLst xmlns:p15="http://schemas.microsoft.com/office/powerpoint/2012/main">
        <p15:guide id="1" orient="horz" pos="1230" userDrawn="1">
          <p15:clr>
            <a:srgbClr val="A4A3A4"/>
          </p15:clr>
        </p15:guide>
        <p15:guide id="2" pos="384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0024"/>
    <a:srgbClr val="62A4D3"/>
    <a:srgbClr val="FF64FF"/>
    <a:srgbClr val="E8D2D1"/>
    <a:srgbClr val="F2DCDB"/>
    <a:srgbClr val="004A99"/>
    <a:srgbClr val="0197DB"/>
    <a:srgbClr val="0175BD"/>
    <a:srgbClr val="027CC7"/>
    <a:srgbClr val="008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Açık Stil 1 - Vurgu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5" autoAdjust="0"/>
    <p:restoredTop sz="64774" autoAdjust="0"/>
  </p:normalViewPr>
  <p:slideViewPr>
    <p:cSldViewPr snapToGrid="0" snapToObjects="1">
      <p:cViewPr>
        <p:scale>
          <a:sx n="66" d="100"/>
          <a:sy n="66" d="100"/>
        </p:scale>
        <p:origin x="108" y="492"/>
      </p:cViewPr>
      <p:guideLst>
        <p:guide orient="horz" pos="1230"/>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648"/>
    </p:cViewPr>
  </p:sorterViewPr>
  <p:notesViewPr>
    <p:cSldViewPr snapToGrid="0" snapToObjects="1" showGuides="1">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B184D6-414C-4079-A8E9-CF042533179D}" type="datetimeFigureOut">
              <a:rPr lang="en-US"/>
              <a:pPr>
                <a:defRPr/>
              </a:pPr>
              <a:t>12/13/2021</a:t>
            </a:fld>
            <a:endParaRPr lang="en-US" dirty="0"/>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59FA0BCA-FC10-49BE-A2F8-BA289E01C496}" type="slidenum">
              <a:rPr lang="en-US"/>
              <a:pPr>
                <a:defRPr/>
              </a:pPr>
              <a:t>‹#›</a:t>
            </a:fld>
            <a:endParaRPr lang="en-US" dirty="0"/>
          </a:p>
        </p:txBody>
      </p:sp>
    </p:spTree>
    <p:extLst>
      <p:ext uri="{BB962C8B-B14F-4D97-AF65-F5344CB8AC3E}">
        <p14:creationId xmlns:p14="http://schemas.microsoft.com/office/powerpoint/2010/main" val="2307124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744B1B0-25C3-42D6-ACEC-11FE153FC81F}" type="datetimeFigureOut">
              <a:rPr lang="en-US"/>
              <a:pPr>
                <a:defRPr/>
              </a:pPr>
              <a:t>12/13/2021</a:t>
            </a:fld>
            <a:endParaRPr lang="en-US" dirty="0"/>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normAutofit/>
          </a:bodyPr>
          <a:lstStyle/>
          <a:p>
            <a:pPr lvl="0"/>
            <a:r>
              <a:rPr lang="tr-TR" noProof="0"/>
              <a:t>Click to edit Master text styles</a:t>
            </a:r>
          </a:p>
          <a:p>
            <a:pPr lvl="1"/>
            <a:r>
              <a:rPr lang="tr-TR" noProof="0"/>
              <a:t>Second level</a:t>
            </a:r>
          </a:p>
          <a:p>
            <a:pPr lvl="2"/>
            <a:r>
              <a:rPr lang="tr-TR" noProof="0"/>
              <a:t>Third level</a:t>
            </a:r>
          </a:p>
          <a:p>
            <a:pPr lvl="3"/>
            <a:r>
              <a:rPr lang="tr-TR" noProof="0"/>
              <a:t>Fourth level</a:t>
            </a:r>
          </a:p>
          <a:p>
            <a:pPr lvl="4"/>
            <a:r>
              <a:rPr lang="tr-TR" noProof="0"/>
              <a:t>Fifth level</a:t>
            </a:r>
            <a:endParaRPr lang="en-US" noProof="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03AAD37-8495-4358-975D-7F228E51A688}" type="slidenum">
              <a:rPr lang="en-US"/>
              <a:pPr>
                <a:defRPr/>
              </a:pPr>
              <a:t>‹#›</a:t>
            </a:fld>
            <a:endParaRPr lang="en-US" dirty="0"/>
          </a:p>
        </p:txBody>
      </p:sp>
    </p:spTree>
    <p:extLst>
      <p:ext uri="{BB962C8B-B14F-4D97-AF65-F5344CB8AC3E}">
        <p14:creationId xmlns:p14="http://schemas.microsoft.com/office/powerpoint/2010/main" val="73348675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latin typeface="Arial" panose="020B0604020202020204" pitchFamily="34" charset="0"/>
                <a:cs typeface="Arial" panose="020B0604020202020204" pitchFamily="34" charset="0"/>
              </a:rPr>
              <a:t>Dear professors and </a:t>
            </a:r>
            <a:r>
              <a:rPr lang="en-US" noProof="0" dirty="0" err="1">
                <a:latin typeface="Arial" panose="020B0604020202020204" pitchFamily="34" charset="0"/>
                <a:cs typeface="Arial" panose="020B0604020202020204" pitchFamily="34" charset="0"/>
              </a:rPr>
              <a:t>collagues</a:t>
            </a:r>
            <a:endParaRPr lang="en-US"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303AAD37-8495-4358-975D-7F228E51A688}" type="slidenum">
              <a:rPr lang="en-US" smtClean="0"/>
              <a:pPr>
                <a:defRPr/>
              </a:pPr>
              <a:t>0</a:t>
            </a:fld>
            <a:endParaRPr lang="en-US" dirty="0"/>
          </a:p>
        </p:txBody>
      </p:sp>
    </p:spTree>
    <p:extLst>
      <p:ext uri="{BB962C8B-B14F-4D97-AF65-F5344CB8AC3E}">
        <p14:creationId xmlns:p14="http://schemas.microsoft.com/office/powerpoint/2010/main" val="1562550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baseline="0" dirty="0"/>
              <a:t>SolidWorks is used</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13</a:t>
            </a:fld>
            <a:endParaRPr lang="en-US" dirty="0"/>
          </a:p>
        </p:txBody>
      </p:sp>
    </p:spTree>
    <p:extLst>
      <p:ext uri="{BB962C8B-B14F-4D97-AF65-F5344CB8AC3E}">
        <p14:creationId xmlns:p14="http://schemas.microsoft.com/office/powerpoint/2010/main" val="1862603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dirty="0"/>
              <a:t>Laser is used.</a:t>
            </a:r>
            <a:r>
              <a:rPr lang="en-US" baseline="0" dirty="0"/>
              <a:t> Stamping press can be used also.</a:t>
            </a:r>
          </a:p>
          <a:p>
            <a:r>
              <a:rPr lang="en-US" baseline="0" dirty="0"/>
              <a:t>1 mm copper and aluminum thickness</a:t>
            </a:r>
            <a:endParaRPr lang="en-US"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14</a:t>
            </a:fld>
            <a:endParaRPr lang="en-US" dirty="0"/>
          </a:p>
        </p:txBody>
      </p:sp>
    </p:spTree>
    <p:extLst>
      <p:ext uri="{BB962C8B-B14F-4D97-AF65-F5344CB8AC3E}">
        <p14:creationId xmlns:p14="http://schemas.microsoft.com/office/powerpoint/2010/main" val="298211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dirty="0"/>
              <a:t>240 flat wires are used</a:t>
            </a:r>
          </a:p>
          <a:p>
            <a:r>
              <a:rPr lang="en-US" dirty="0"/>
              <a:t>240 end</a:t>
            </a:r>
            <a:r>
              <a:rPr lang="en-US" baseline="0" dirty="0"/>
              <a:t> winding soldering is done</a:t>
            </a:r>
          </a:p>
          <a:p>
            <a:r>
              <a:rPr lang="en-US" baseline="0" dirty="0"/>
              <a:t>For copper soldering is enough</a:t>
            </a:r>
          </a:p>
          <a:p>
            <a:r>
              <a:rPr lang="en-US" baseline="0" dirty="0"/>
              <a:t>For aluminum advanced solutions are needed</a:t>
            </a:r>
          </a:p>
          <a:p>
            <a:endParaRPr lang="en-US"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15</a:t>
            </a:fld>
            <a:endParaRPr lang="en-US" dirty="0"/>
          </a:p>
        </p:txBody>
      </p:sp>
    </p:spTree>
    <p:extLst>
      <p:ext uri="{BB962C8B-B14F-4D97-AF65-F5344CB8AC3E}">
        <p14:creationId xmlns:p14="http://schemas.microsoft.com/office/powerpoint/2010/main" val="2699676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tr-TR" dirty="0" err="1"/>
              <a:t>Thermocouples</a:t>
            </a:r>
            <a:r>
              <a:rPr lang="tr-TR" dirty="0"/>
              <a:t> </a:t>
            </a:r>
            <a:r>
              <a:rPr lang="en-US" dirty="0"/>
              <a:t>for</a:t>
            </a:r>
            <a:r>
              <a:rPr lang="en-US" baseline="0" dirty="0"/>
              <a:t> temperature measurement</a:t>
            </a:r>
            <a:endParaRPr lang="en-US" dirty="0"/>
          </a:p>
          <a:p>
            <a:r>
              <a:rPr lang="en-US" dirty="0"/>
              <a:t>Cam </a:t>
            </a:r>
            <a:r>
              <a:rPr lang="en-US" dirty="0" err="1"/>
              <a:t>elyaf</a:t>
            </a:r>
            <a:r>
              <a:rPr lang="en-US" dirty="0"/>
              <a:t> =</a:t>
            </a:r>
            <a:r>
              <a:rPr lang="en-US" baseline="0" dirty="0"/>
              <a:t> glass fiber</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16</a:t>
            </a:fld>
            <a:endParaRPr lang="en-US" dirty="0"/>
          </a:p>
        </p:txBody>
      </p:sp>
    </p:spTree>
    <p:extLst>
      <p:ext uri="{BB962C8B-B14F-4D97-AF65-F5344CB8AC3E}">
        <p14:creationId xmlns:p14="http://schemas.microsoft.com/office/powerpoint/2010/main" val="514633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dirty="0"/>
              <a:t>Epoxy molding</a:t>
            </a:r>
          </a:p>
          <a:p>
            <a:r>
              <a:rPr lang="en-US" dirty="0"/>
              <a:t>-high thermal conductivity</a:t>
            </a:r>
          </a:p>
          <a:p>
            <a:r>
              <a:rPr lang="en-US" dirty="0"/>
              <a:t>-low</a:t>
            </a:r>
            <a:r>
              <a:rPr lang="en-US" baseline="0" dirty="0"/>
              <a:t> viscosity (</a:t>
            </a:r>
            <a:r>
              <a:rPr lang="en-US" baseline="0" dirty="0" err="1"/>
              <a:t>akmaya</a:t>
            </a:r>
            <a:r>
              <a:rPr lang="en-US" baseline="0" dirty="0"/>
              <a:t> </a:t>
            </a:r>
            <a:r>
              <a:rPr lang="en-US" baseline="0" dirty="0" err="1"/>
              <a:t>karsi</a:t>
            </a:r>
            <a:r>
              <a:rPr lang="en-US" baseline="0" dirty="0"/>
              <a:t> </a:t>
            </a:r>
            <a:r>
              <a:rPr lang="en-US" baseline="0" dirty="0" err="1"/>
              <a:t>direnc</a:t>
            </a:r>
            <a:r>
              <a:rPr lang="en-US" baseline="0" dirty="0"/>
              <a:t>)</a:t>
            </a:r>
          </a:p>
          <a:p>
            <a:r>
              <a:rPr lang="en-US" baseline="0" dirty="0"/>
              <a:t>-high mechanical strength</a:t>
            </a:r>
          </a:p>
          <a:p>
            <a:endParaRPr lang="en-US"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17</a:t>
            </a:fld>
            <a:endParaRPr lang="en-US" dirty="0"/>
          </a:p>
        </p:txBody>
      </p:sp>
    </p:spTree>
    <p:extLst>
      <p:ext uri="{BB962C8B-B14F-4D97-AF65-F5344CB8AC3E}">
        <p14:creationId xmlns:p14="http://schemas.microsoft.com/office/powerpoint/2010/main" val="2690451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dirty="0"/>
              <a:t>ST52 steel with Br 1.9 T</a:t>
            </a:r>
          </a:p>
          <a:p>
            <a:r>
              <a:rPr lang="en-US" dirty="0"/>
              <a:t>N42M </a:t>
            </a:r>
            <a:r>
              <a:rPr lang="en-US" dirty="0" err="1"/>
              <a:t>NdFeB</a:t>
            </a:r>
            <a:r>
              <a:rPr lang="en-US" baseline="0" dirty="0"/>
              <a:t> magnets</a:t>
            </a:r>
            <a:endParaRPr lang="en-US"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18</a:t>
            </a:fld>
            <a:endParaRPr lang="en-US" dirty="0"/>
          </a:p>
        </p:txBody>
      </p:sp>
    </p:spTree>
    <p:extLst>
      <p:ext uri="{BB962C8B-B14F-4D97-AF65-F5344CB8AC3E}">
        <p14:creationId xmlns:p14="http://schemas.microsoft.com/office/powerpoint/2010/main" val="1681694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dirty="0"/>
              <a:t>No forced cooling</a:t>
            </a:r>
          </a:p>
          <a:p>
            <a:endParaRPr lang="en-US" dirty="0"/>
          </a:p>
          <a:p>
            <a:r>
              <a:rPr lang="en-US" dirty="0"/>
              <a:t>Setup</a:t>
            </a:r>
          </a:p>
          <a:p>
            <a:pPr marL="171450" indent="-171450">
              <a:buFontTx/>
              <a:buChar char="-"/>
            </a:pPr>
            <a:r>
              <a:rPr lang="en-US" baseline="0" dirty="0"/>
              <a:t>Run as generator </a:t>
            </a:r>
          </a:p>
          <a:p>
            <a:pPr marL="171450" indent="-171450">
              <a:buFontTx/>
              <a:buChar char="-"/>
            </a:pPr>
            <a:r>
              <a:rPr lang="en-US" baseline="0" dirty="0"/>
              <a:t>Loaded by three phase resistor bank</a:t>
            </a:r>
          </a:p>
          <a:p>
            <a:pPr marL="171450" indent="-171450">
              <a:buFontTx/>
              <a:buChar char="-"/>
            </a:pPr>
            <a:r>
              <a:rPr lang="en-US" dirty="0"/>
              <a:t>Input</a:t>
            </a:r>
            <a:r>
              <a:rPr lang="en-US" baseline="0" dirty="0"/>
              <a:t> power, torque and speed measured by torque transducer</a:t>
            </a:r>
          </a:p>
          <a:p>
            <a:pPr marL="171450" indent="-171450">
              <a:buFontTx/>
              <a:buChar char="-"/>
            </a:pPr>
            <a:r>
              <a:rPr lang="en-US" baseline="0" dirty="0"/>
              <a:t>Output power measured by wattmeter</a:t>
            </a:r>
          </a:p>
          <a:p>
            <a:pPr marL="171450" indent="-171450">
              <a:buFontTx/>
              <a:buChar char="-"/>
            </a:pPr>
            <a:endParaRPr lang="en-US"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19</a:t>
            </a:fld>
            <a:endParaRPr lang="en-US" dirty="0"/>
          </a:p>
        </p:txBody>
      </p:sp>
    </p:spTree>
    <p:extLst>
      <p:ext uri="{BB962C8B-B14F-4D97-AF65-F5344CB8AC3E}">
        <p14:creationId xmlns:p14="http://schemas.microsoft.com/office/powerpoint/2010/main" val="333312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baseline="0" dirty="0"/>
              <a:t>OC test</a:t>
            </a:r>
          </a:p>
          <a:p>
            <a:pPr marL="171450" indent="-171450">
              <a:buFontTx/>
              <a:buChar char="-"/>
            </a:pPr>
            <a:r>
              <a:rPr lang="en-US" baseline="0" dirty="0"/>
              <a:t>Rotated with prime mover</a:t>
            </a:r>
          </a:p>
          <a:p>
            <a:pPr marL="171450" indent="-171450">
              <a:buFontTx/>
              <a:buChar char="-"/>
            </a:pPr>
            <a:r>
              <a:rPr lang="en-US" baseline="0" dirty="0"/>
              <a:t>No-load 525 rpm</a:t>
            </a:r>
          </a:p>
          <a:p>
            <a:pPr marL="0" indent="0">
              <a:buFontTx/>
              <a:buNone/>
            </a:pPr>
            <a:endParaRPr lang="en-US" baseline="0" dirty="0"/>
          </a:p>
          <a:p>
            <a:pPr marL="0" indent="0">
              <a:buFontTx/>
              <a:buNone/>
            </a:pPr>
            <a:r>
              <a:rPr lang="en-US" baseline="0" dirty="0"/>
              <a:t>Loading test</a:t>
            </a:r>
          </a:p>
          <a:p>
            <a:pPr marL="171450" indent="-171450">
              <a:buFontTx/>
              <a:buChar char="-"/>
            </a:pPr>
            <a:r>
              <a:rPr lang="en-US" baseline="0" dirty="0"/>
              <a:t>4.6 % drop in voltage due to armature resistance</a:t>
            </a:r>
          </a:p>
          <a:p>
            <a:pPr marL="0" indent="0">
              <a:buFontTx/>
              <a:buNone/>
            </a:pPr>
            <a:endParaRPr lang="en-US" baseline="0" dirty="0"/>
          </a:p>
          <a:p>
            <a:pPr marL="0" indent="0">
              <a:buFontTx/>
              <a:buNone/>
            </a:pPr>
            <a:r>
              <a:rPr lang="en-US" baseline="0" dirty="0"/>
              <a:t>Eddy current and friction losses</a:t>
            </a:r>
          </a:p>
          <a:p>
            <a:pPr marL="171450" indent="-171450">
              <a:buFontTx/>
              <a:buChar char="-"/>
            </a:pPr>
            <a:r>
              <a:rPr lang="en-US" baseline="0" dirty="0"/>
              <a:t>Measured at rated speed</a:t>
            </a:r>
          </a:p>
          <a:p>
            <a:pPr marL="171450" indent="-171450">
              <a:buFontTx/>
              <a:buChar char="-"/>
            </a:pPr>
            <a:r>
              <a:rPr lang="en-US" baseline="0" dirty="0"/>
              <a:t>Friction loss measured without stator</a:t>
            </a:r>
          </a:p>
          <a:p>
            <a:pPr marL="171450" indent="-171450">
              <a:buFontTx/>
              <a:buChar char="-"/>
            </a:pPr>
            <a:r>
              <a:rPr lang="en-US" baseline="0" dirty="0"/>
              <a:t>No load losses=</a:t>
            </a:r>
            <a:r>
              <a:rPr lang="en-US" baseline="0" dirty="0" err="1"/>
              <a:t>friction+eddy</a:t>
            </a:r>
            <a:endParaRPr lang="en-US" baseline="0" dirty="0"/>
          </a:p>
          <a:p>
            <a:pPr marL="171450" indent="-171450">
              <a:buFontTx/>
              <a:buChar char="-"/>
            </a:pPr>
            <a:r>
              <a:rPr lang="en-US" baseline="0" dirty="0"/>
              <a:t>Eddy exponential increase with square as expected</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20</a:t>
            </a:fld>
            <a:endParaRPr lang="en-US" dirty="0"/>
          </a:p>
        </p:txBody>
      </p:sp>
    </p:spTree>
    <p:extLst>
      <p:ext uri="{BB962C8B-B14F-4D97-AF65-F5344CB8AC3E}">
        <p14:creationId xmlns:p14="http://schemas.microsoft.com/office/powerpoint/2010/main" val="22037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baseline="0" dirty="0"/>
              <a:t>Losses and efficiency measurement</a:t>
            </a:r>
          </a:p>
          <a:p>
            <a:pPr marL="171450" indent="-171450">
              <a:buFontTx/>
              <a:buChar char="-"/>
            </a:pPr>
            <a:r>
              <a:rPr lang="en-US" baseline="0" dirty="0"/>
              <a:t>Under rated operation</a:t>
            </a:r>
          </a:p>
          <a:p>
            <a:pPr marL="171450" indent="-171450">
              <a:buFontTx/>
              <a:buChar char="-"/>
            </a:pPr>
            <a:r>
              <a:rPr lang="en-US" baseline="0" dirty="0"/>
              <a:t>Eddy current loss difference due to 2% field error</a:t>
            </a:r>
          </a:p>
          <a:p>
            <a:pPr marL="171450" indent="-171450">
              <a:buFontTx/>
              <a:buChar char="-"/>
            </a:pPr>
            <a:r>
              <a:rPr lang="en-US" baseline="0" dirty="0"/>
              <a:t>Conduction loss difference due to cable resistance of measurement devices (20A)</a:t>
            </a:r>
          </a:p>
          <a:p>
            <a:pPr marL="171450" indent="-171450">
              <a:buFontTx/>
              <a:buChar char="-"/>
            </a:pPr>
            <a:endParaRPr lang="en-US" baseline="0" dirty="0"/>
          </a:p>
          <a:p>
            <a:pPr marL="0" indent="0">
              <a:buFontTx/>
              <a:buNone/>
            </a:pPr>
            <a:r>
              <a:rPr lang="en-US" baseline="0" dirty="0"/>
              <a:t>Thermal characteristics</a:t>
            </a:r>
          </a:p>
          <a:p>
            <a:pPr marL="171450" indent="-171450">
              <a:buFontTx/>
              <a:buChar char="-"/>
            </a:pPr>
            <a:r>
              <a:rPr lang="en-US" baseline="0" dirty="0"/>
              <a:t>Winding temperature only</a:t>
            </a:r>
          </a:p>
          <a:p>
            <a:pPr marL="171450" indent="-171450">
              <a:buFontTx/>
              <a:buChar char="-"/>
            </a:pPr>
            <a:r>
              <a:rPr lang="en-US" baseline="0" dirty="0"/>
              <a:t>Ambient temperature of 27 C</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21</a:t>
            </a:fld>
            <a:endParaRPr lang="en-US" dirty="0"/>
          </a:p>
        </p:txBody>
      </p:sp>
    </p:spTree>
    <p:extLst>
      <p:ext uri="{BB962C8B-B14F-4D97-AF65-F5344CB8AC3E}">
        <p14:creationId xmlns:p14="http://schemas.microsoft.com/office/powerpoint/2010/main" val="2206849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baseline="0" dirty="0"/>
              <a:t>Feasibility of aluminum</a:t>
            </a:r>
          </a:p>
          <a:p>
            <a:r>
              <a:rPr lang="en-US" baseline="0" dirty="0"/>
              <a:t>Aluminum is not common in stranded round wires because conduction </a:t>
            </a:r>
            <a:r>
              <a:rPr lang="tr-TR" baseline="0" dirty="0"/>
              <a:t>&gt; </a:t>
            </a:r>
            <a:r>
              <a:rPr lang="en-US" baseline="0" dirty="0"/>
              <a:t>eddy</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a:t>For flat wire, cross sectional area </a:t>
            </a:r>
            <a:r>
              <a:rPr lang="en-US" baseline="0" dirty="0">
                <a:latin typeface="Times New Roman" panose="02020603050405020304" pitchFamily="18" charset="0"/>
                <a:cs typeface="Times New Roman" panose="02020603050405020304" pitchFamily="18" charset="0"/>
              </a:rPr>
              <a:t>↑, AC losses ↑ so investigate the aluminum</a:t>
            </a:r>
            <a:endParaRPr lang="en-US" baseline="0" dirty="0"/>
          </a:p>
          <a:p>
            <a:endParaRPr lang="en-US" baseline="0" dirty="0"/>
          </a:p>
          <a:p>
            <a:r>
              <a:rPr lang="en-US" baseline="0" dirty="0"/>
              <a:t>Al is 70% cheaper per mass</a:t>
            </a:r>
          </a:p>
          <a:p>
            <a:endParaRPr lang="en-US" baseline="0" dirty="0"/>
          </a:p>
          <a:p>
            <a:r>
              <a:rPr lang="en-US" baseline="0" dirty="0"/>
              <a:t>Both are manufactured for the prototype machine</a:t>
            </a:r>
          </a:p>
          <a:p>
            <a:endParaRPr lang="en-US" baseline="0" dirty="0"/>
          </a:p>
          <a:p>
            <a:r>
              <a:rPr lang="en-US" baseline="0" dirty="0"/>
              <a:t>Copper </a:t>
            </a:r>
            <a:r>
              <a:rPr lang="en-US" baseline="0" dirty="0">
                <a:latin typeface="Times New Roman" panose="02020603050405020304" pitchFamily="18" charset="0"/>
                <a:cs typeface="Times New Roman" panose="02020603050405020304" pitchFamily="18" charset="0"/>
              </a:rPr>
              <a:t>→ simple soldering</a:t>
            </a:r>
          </a:p>
          <a:p>
            <a:r>
              <a:rPr lang="en-US" baseline="0" dirty="0">
                <a:latin typeface="Times New Roman" panose="02020603050405020304" pitchFamily="18" charset="0"/>
                <a:cs typeface="Times New Roman" panose="02020603050405020304" pitchFamily="18" charset="0"/>
              </a:rPr>
              <a:t>Aluminum → TIG welding, laser welding, ultrasonic welding, spot welding(</a:t>
            </a:r>
            <a:r>
              <a:rPr lang="en-US" baseline="0" dirty="0" err="1">
                <a:latin typeface="Times New Roman" panose="02020603050405020304" pitchFamily="18" charset="0"/>
                <a:cs typeface="Times New Roman" panose="02020603050405020304" pitchFamily="18" charset="0"/>
              </a:rPr>
              <a:t>punto</a:t>
            </a:r>
            <a:r>
              <a:rPr lang="en-US" baseline="0" dirty="0">
                <a:latin typeface="Times New Roman" panose="02020603050405020304" pitchFamily="18" charset="0"/>
                <a:cs typeface="Times New Roman" panose="02020603050405020304" pitchFamily="18" charset="0"/>
              </a:rPr>
              <a:t>), tin plating then soldering</a:t>
            </a:r>
            <a:endParaRPr lang="en-US" baseline="0" dirty="0"/>
          </a:p>
          <a:p>
            <a:endParaRPr lang="en-US" baseline="0" dirty="0"/>
          </a:p>
          <a:p>
            <a:endParaRPr lang="en-US" baseline="0" dirty="0"/>
          </a:p>
          <a:p>
            <a:r>
              <a:rPr lang="en-US" baseline="0" dirty="0"/>
              <a:t>Resistivity </a:t>
            </a:r>
            <a:r>
              <a:rPr lang="en-US" baseline="0" dirty="0">
                <a:latin typeface="Times New Roman" panose="02020603050405020304" pitchFamily="18" charset="0"/>
                <a:cs typeface="Times New Roman" panose="02020603050405020304" pitchFamily="18" charset="0"/>
              </a:rPr>
              <a:t>↑, skin depth ↑, AC losses ↓</a:t>
            </a: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22</a:t>
            </a:fld>
            <a:endParaRPr lang="en-US" dirty="0"/>
          </a:p>
        </p:txBody>
      </p:sp>
    </p:spTree>
    <p:extLst>
      <p:ext uri="{BB962C8B-B14F-4D97-AF65-F5344CB8AC3E}">
        <p14:creationId xmlns:p14="http://schemas.microsoft.com/office/powerpoint/2010/main" val="2846878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Current</a:t>
            </a:r>
            <a:r>
              <a:rPr lang="tr-TR" baseline="0" dirty="0"/>
              <a:t> </a:t>
            </a:r>
            <a:r>
              <a:rPr lang="tr-TR" baseline="0" dirty="0" err="1"/>
              <a:t>density</a:t>
            </a:r>
            <a:r>
              <a:rPr lang="tr-TR" baseline="0" dirty="0"/>
              <a:t> </a:t>
            </a:r>
            <a:r>
              <a:rPr lang="tr-TR" baseline="0" dirty="0" err="1"/>
              <a:t>under</a:t>
            </a:r>
            <a:r>
              <a:rPr lang="tr-TR" baseline="0" dirty="0"/>
              <a:t> </a:t>
            </a:r>
            <a:r>
              <a:rPr lang="tr-TR" baseline="0" dirty="0" err="1"/>
              <a:t>air</a:t>
            </a:r>
            <a:r>
              <a:rPr lang="tr-TR" baseline="0" dirty="0"/>
              <a:t> </a:t>
            </a:r>
            <a:r>
              <a:rPr lang="tr-TR" baseline="0" dirty="0" err="1"/>
              <a:t>cooled</a:t>
            </a:r>
            <a:r>
              <a:rPr lang="tr-TR" baseline="0" dirty="0"/>
              <a:t> 5-6 A/mm2</a:t>
            </a:r>
            <a:endParaRPr lang="tr-TR" dirty="0"/>
          </a:p>
          <a:p>
            <a:r>
              <a:rPr lang="tr-TR" dirty="0" err="1"/>
              <a:t>Manufacturing</a:t>
            </a:r>
            <a:r>
              <a:rPr lang="tr-TR" dirty="0"/>
              <a:t> için</a:t>
            </a:r>
            <a:r>
              <a:rPr lang="tr-TR" baseline="0" dirty="0"/>
              <a:t> </a:t>
            </a:r>
            <a:r>
              <a:rPr lang="tr-TR" baseline="0" dirty="0" err="1"/>
              <a:t>winding</a:t>
            </a:r>
            <a:r>
              <a:rPr lang="tr-TR" baseline="0" dirty="0"/>
              <a:t> </a:t>
            </a:r>
            <a:r>
              <a:rPr lang="tr-TR" baseline="0" dirty="0" err="1"/>
              <a:t>machine</a:t>
            </a:r>
            <a:r>
              <a:rPr lang="tr-TR" baseline="0" dirty="0"/>
              <a:t> gerekli</a:t>
            </a:r>
          </a:p>
          <a:p>
            <a:r>
              <a:rPr lang="tr-TR" baseline="0" dirty="0" err="1"/>
              <a:t>Parallel</a:t>
            </a:r>
            <a:r>
              <a:rPr lang="tr-TR" baseline="0" dirty="0"/>
              <a:t> </a:t>
            </a:r>
            <a:r>
              <a:rPr lang="tr-TR" baseline="0" dirty="0" err="1"/>
              <a:t>connections</a:t>
            </a:r>
            <a:endParaRPr lang="tr-TR" baseline="0" dirty="0"/>
          </a:p>
          <a:p>
            <a:endParaRPr lang="tr-TR"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a:t>
            </a:fld>
            <a:endParaRPr lang="en-US" dirty="0"/>
          </a:p>
        </p:txBody>
      </p:sp>
    </p:spTree>
    <p:extLst>
      <p:ext uri="{BB962C8B-B14F-4D97-AF65-F5344CB8AC3E}">
        <p14:creationId xmlns:p14="http://schemas.microsoft.com/office/powerpoint/2010/main" val="1806720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baseline="0" dirty="0"/>
              <a:t>Total losses including conduction and eddy current losses</a:t>
            </a:r>
          </a:p>
          <a:p>
            <a:endParaRPr lang="en-US" baseline="0" dirty="0"/>
          </a:p>
          <a:p>
            <a:r>
              <a:rPr lang="en-US" baseline="0" dirty="0"/>
              <a:t>Material selection </a:t>
            </a:r>
          </a:p>
          <a:p>
            <a:pPr marL="171450" indent="-171450">
              <a:buFontTx/>
              <a:buChar char="-"/>
            </a:pPr>
            <a:r>
              <a:rPr lang="en-US" baseline="0" dirty="0"/>
              <a:t>Experimentally verified at crossed points</a:t>
            </a:r>
          </a:p>
          <a:p>
            <a:pPr marL="171450" indent="-171450">
              <a:buFontTx/>
              <a:buChar char="-"/>
            </a:pPr>
            <a:r>
              <a:rPr lang="en-US" baseline="0" dirty="0"/>
              <a:t>At rated operation, copper is favorable</a:t>
            </a:r>
          </a:p>
          <a:p>
            <a:pPr marL="171450" indent="-171450">
              <a:buFontTx/>
              <a:buChar char="-"/>
            </a:pPr>
            <a:endParaRPr lang="en-US" baseline="0" dirty="0"/>
          </a:p>
          <a:p>
            <a:pPr marL="0" indent="0">
              <a:buFontTx/>
              <a:buNone/>
            </a:pPr>
            <a:r>
              <a:rPr lang="en-US" baseline="0" dirty="0"/>
              <a:t>Case study table</a:t>
            </a:r>
          </a:p>
          <a:p>
            <a:pPr marL="171450" indent="-171450">
              <a:buFontTx/>
              <a:buChar char="-"/>
            </a:pPr>
            <a:r>
              <a:rPr lang="en-US" baseline="0" dirty="0"/>
              <a:t>Rated power of 1.4 kW both</a:t>
            </a:r>
          </a:p>
          <a:p>
            <a:pPr marL="171450" indent="-171450">
              <a:buFontTx/>
              <a:buChar char="-"/>
            </a:pPr>
            <a:endParaRPr lang="en-US" baseline="0" dirty="0"/>
          </a:p>
          <a:p>
            <a:pPr marL="0" indent="0">
              <a:buFontTx/>
              <a:buNone/>
            </a:pPr>
            <a:endParaRPr lang="en-US" baseline="0" dirty="0"/>
          </a:p>
          <a:p>
            <a:pPr marL="0" indent="0">
              <a:buFontTx/>
              <a:buNone/>
            </a:pP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23</a:t>
            </a:fld>
            <a:endParaRPr lang="en-US" dirty="0"/>
          </a:p>
        </p:txBody>
      </p:sp>
    </p:spTree>
    <p:extLst>
      <p:ext uri="{BB962C8B-B14F-4D97-AF65-F5344CB8AC3E}">
        <p14:creationId xmlns:p14="http://schemas.microsoft.com/office/powerpoint/2010/main" val="3142272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pPr marL="0" indent="0">
              <a:buFontTx/>
              <a:buNone/>
            </a:pPr>
            <a:r>
              <a:rPr lang="en-US" baseline="0" dirty="0"/>
              <a:t>Purpose of demagnetization analysis</a:t>
            </a:r>
          </a:p>
          <a:p>
            <a:pPr marL="171450" indent="-171450">
              <a:buFontTx/>
              <a:buChar char="-"/>
            </a:pPr>
            <a:r>
              <a:rPr lang="en-US" baseline="0" dirty="0"/>
              <a:t>Safe and reliable operation especially in field weakening</a:t>
            </a:r>
          </a:p>
          <a:p>
            <a:pPr marL="171450" indent="-171450">
              <a:buFontTx/>
              <a:buChar char="-"/>
            </a:pPr>
            <a:r>
              <a:rPr lang="en-US" baseline="0" dirty="0"/>
              <a:t>Air cored </a:t>
            </a:r>
            <a:r>
              <a:rPr lang="en-US" baseline="0" dirty="0">
                <a:latin typeface="Times New Roman" panose="02020603050405020304" pitchFamily="18" charset="0"/>
                <a:cs typeface="Times New Roman" panose="02020603050405020304" pitchFamily="18" charset="0"/>
              </a:rPr>
              <a:t>→ reluctance high → inductance low → large </a:t>
            </a:r>
            <a:r>
              <a:rPr lang="en-US" baseline="0" dirty="0" err="1">
                <a:latin typeface="Times New Roman" panose="02020603050405020304" pitchFamily="18" charset="0"/>
                <a:cs typeface="Times New Roman" panose="02020603050405020304" pitchFamily="18" charset="0"/>
              </a:rPr>
              <a:t>sc</a:t>
            </a:r>
            <a:r>
              <a:rPr lang="en-US" baseline="0" dirty="0">
                <a:latin typeface="Times New Roman" panose="02020603050405020304" pitchFamily="18" charset="0"/>
                <a:cs typeface="Times New Roman" panose="02020603050405020304" pitchFamily="18" charset="0"/>
              </a:rPr>
              <a:t> current</a:t>
            </a:r>
            <a:r>
              <a:rPr lang="en-US" baseline="0" dirty="0"/>
              <a:t> </a:t>
            </a:r>
          </a:p>
          <a:p>
            <a:pPr marL="0" indent="0">
              <a:buFontTx/>
              <a:buNone/>
            </a:pPr>
            <a:endParaRPr lang="en-US" baseline="0" dirty="0"/>
          </a:p>
          <a:p>
            <a:pPr marL="0" indent="0">
              <a:buFontTx/>
              <a:buNone/>
            </a:pPr>
            <a:r>
              <a:rPr lang="en-US" baseline="0" dirty="0"/>
              <a:t>Demagnetization sources</a:t>
            </a:r>
          </a:p>
          <a:p>
            <a:pPr marL="171450" indent="-171450">
              <a:buFontTx/>
              <a:buChar char="-"/>
            </a:pPr>
            <a:r>
              <a:rPr lang="en-US" baseline="0" dirty="0"/>
              <a:t>Large reverse magnetic field</a:t>
            </a:r>
          </a:p>
          <a:p>
            <a:pPr marL="171450" indent="-171450">
              <a:buFontTx/>
              <a:buChar char="-"/>
            </a:pPr>
            <a:r>
              <a:rPr lang="en-US" baseline="0" dirty="0"/>
              <a:t>High temperature</a:t>
            </a:r>
          </a:p>
          <a:p>
            <a:pPr marL="171450" indent="-171450">
              <a:buFontTx/>
              <a:buChar char="-"/>
            </a:pPr>
            <a:r>
              <a:rPr lang="en-US" baseline="0" dirty="0"/>
              <a:t>Aging of the magnet itself</a:t>
            </a:r>
          </a:p>
          <a:p>
            <a:pPr marL="0" indent="0">
              <a:buFontTx/>
              <a:buNone/>
            </a:pPr>
            <a:endParaRPr lang="en-US" baseline="0" dirty="0"/>
          </a:p>
          <a:p>
            <a:pPr marL="0" indent="0">
              <a:buFontTx/>
              <a:buNone/>
            </a:pPr>
            <a:endParaRPr lang="en-US" baseline="0" dirty="0"/>
          </a:p>
          <a:p>
            <a:pPr marL="0" indent="0">
              <a:buFontTx/>
              <a:buNone/>
            </a:pPr>
            <a:r>
              <a:rPr lang="en-US" baseline="0" dirty="0"/>
              <a:t>No demagnetization risk</a:t>
            </a:r>
          </a:p>
          <a:p>
            <a:pPr marL="0" indent="0">
              <a:buFontTx/>
              <a:buNone/>
            </a:pPr>
            <a:r>
              <a:rPr lang="en-US" baseline="0" dirty="0"/>
              <a:t>- Expected since low voltage and high current</a:t>
            </a:r>
          </a:p>
          <a:p>
            <a:pPr marL="0" indent="0">
              <a:buFontTx/>
              <a:buNone/>
            </a:pPr>
            <a:endParaRPr lang="en-US" baseline="0" dirty="0"/>
          </a:p>
          <a:p>
            <a:pPr marL="0" indent="0">
              <a:buFontTx/>
              <a:buNone/>
            </a:pPr>
            <a:endParaRPr lang="en-US" baseline="0" dirty="0"/>
          </a:p>
          <a:p>
            <a:pPr marL="0" indent="0">
              <a:buFontTx/>
              <a:buNone/>
            </a:pP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24</a:t>
            </a:fld>
            <a:endParaRPr lang="en-US" dirty="0"/>
          </a:p>
        </p:txBody>
      </p:sp>
    </p:spTree>
    <p:extLst>
      <p:ext uri="{BB962C8B-B14F-4D97-AF65-F5344CB8AC3E}">
        <p14:creationId xmlns:p14="http://schemas.microsoft.com/office/powerpoint/2010/main" val="1664218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pPr marL="0" indent="0">
              <a:buFontTx/>
              <a:buNone/>
            </a:pPr>
            <a:r>
              <a:rPr lang="en-US" baseline="0" dirty="0"/>
              <a:t>The aim of the study</a:t>
            </a:r>
          </a:p>
          <a:p>
            <a:pPr marL="171450" indent="-171450">
              <a:buFontTx/>
              <a:buChar char="-"/>
            </a:pPr>
            <a:r>
              <a:rPr lang="en-US" baseline="0" dirty="0"/>
              <a:t>Observe the flat winding in MW-class machines</a:t>
            </a:r>
          </a:p>
          <a:p>
            <a:pPr marL="171450" indent="-171450">
              <a:buFontTx/>
              <a:buChar char="-"/>
            </a:pPr>
            <a:r>
              <a:rPr lang="en-US" baseline="0" dirty="0"/>
              <a:t>By upscaling the proposed models</a:t>
            </a:r>
          </a:p>
          <a:p>
            <a:pPr marL="0" indent="0">
              <a:buFontTx/>
              <a:buNone/>
            </a:pPr>
            <a:endParaRPr lang="en-US" baseline="0" dirty="0"/>
          </a:p>
          <a:p>
            <a:pPr marL="0" indent="0">
              <a:buFontTx/>
              <a:buNone/>
            </a:pPr>
            <a:r>
              <a:rPr lang="en-US" baseline="0" dirty="0"/>
              <a:t>Selected application</a:t>
            </a:r>
          </a:p>
          <a:p>
            <a:pPr marL="0" indent="0">
              <a:buFontTx/>
              <a:buNone/>
            </a:pPr>
            <a:r>
              <a:rPr lang="en-US" baseline="0" dirty="0"/>
              <a:t>- Direct-drive axial flux wind turbine generator</a:t>
            </a:r>
          </a:p>
          <a:p>
            <a:pPr marL="171450" indent="-171450">
              <a:buFontTx/>
              <a:buChar char="-"/>
            </a:pPr>
            <a:endParaRPr lang="en-US" baseline="0" dirty="0"/>
          </a:p>
          <a:p>
            <a:pPr marL="0" indent="0">
              <a:buFontTx/>
              <a:buNone/>
            </a:pPr>
            <a:r>
              <a:rPr lang="en-US" baseline="0" dirty="0"/>
              <a:t>The importance of structural mass estimation</a:t>
            </a:r>
          </a:p>
          <a:p>
            <a:pPr marL="0" indent="0">
              <a:buFontTx/>
              <a:buNone/>
            </a:pPr>
            <a:r>
              <a:rPr lang="en-US" baseline="0" dirty="0"/>
              <a:t>- Diameter </a:t>
            </a:r>
            <a:r>
              <a:rPr lang="en-US" baseline="0" dirty="0">
                <a:latin typeface="Times New Roman" panose="02020603050405020304" pitchFamily="18" charset="0"/>
                <a:cs typeface="Times New Roman" panose="02020603050405020304" pitchFamily="18" charset="0"/>
              </a:rPr>
              <a:t>↑, active mass ↓, structural mass ↑</a:t>
            </a:r>
            <a:endParaRPr lang="en-US" baseline="0" dirty="0"/>
          </a:p>
          <a:p>
            <a:pPr marL="171450" indent="-171450">
              <a:buFontTx/>
              <a:buChar char="-"/>
            </a:pP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26</a:t>
            </a:fld>
            <a:endParaRPr lang="en-US" dirty="0"/>
          </a:p>
        </p:txBody>
      </p:sp>
    </p:spTree>
    <p:extLst>
      <p:ext uri="{BB962C8B-B14F-4D97-AF65-F5344CB8AC3E}">
        <p14:creationId xmlns:p14="http://schemas.microsoft.com/office/powerpoint/2010/main" val="2497386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baseline="0" dirty="0"/>
              <a:t>Table comments</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t>Double stage, 1 MW 480 </a:t>
            </a:r>
            <a:r>
              <a:rPr lang="en-US" baseline="0" dirty="0" err="1"/>
              <a:t>kNm</a:t>
            </a:r>
            <a:r>
              <a:rPr lang="en-US" baseline="0" dirty="0"/>
              <a:t> with 4.8 m diameter</a:t>
            </a:r>
          </a:p>
          <a:p>
            <a:pPr marL="171450" indent="-171450">
              <a:buFontTx/>
              <a:buChar char="-"/>
            </a:pPr>
            <a:r>
              <a:rPr lang="en-US" baseline="0" dirty="0"/>
              <a:t>Total mass of 16 tons</a:t>
            </a:r>
          </a:p>
          <a:p>
            <a:pPr marL="171450" indent="-171450">
              <a:buFontTx/>
              <a:buChar char="-"/>
            </a:pPr>
            <a:r>
              <a:rPr lang="en-US" baseline="0" dirty="0"/>
              <a:t>Efficiency and voltage converged close to their limits</a:t>
            </a:r>
          </a:p>
          <a:p>
            <a:pPr marL="171450" indent="-171450">
              <a:buFontTx/>
              <a:buChar char="-"/>
            </a:pPr>
            <a:r>
              <a:rPr lang="en-US" baseline="0" dirty="0"/>
              <a:t>Current density 3.8 A/mm</a:t>
            </a:r>
            <a:r>
              <a:rPr lang="en-US" baseline="30000" dirty="0"/>
              <a:t>2</a:t>
            </a:r>
            <a:r>
              <a:rPr lang="en-US" baseline="0" dirty="0"/>
              <a:t>, proven to be safe.</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sz="1200" kern="1200" dirty="0">
                <a:solidFill>
                  <a:schemeClr val="tx1"/>
                </a:solidFill>
                <a:effectLst/>
                <a:latin typeface="Arial" panose="020B0604020202020204" pitchFamily="34" charset="0"/>
                <a:ea typeface="+mn-ea"/>
                <a:cs typeface="Arial" panose="020B0604020202020204" pitchFamily="34" charset="0"/>
              </a:rPr>
              <a:t>Around </a:t>
            </a:r>
            <a:r>
              <a:rPr lang="tr-TR" sz="1200" kern="1200" dirty="0">
                <a:solidFill>
                  <a:schemeClr val="tx1"/>
                </a:solidFill>
                <a:effectLst/>
                <a:latin typeface="Arial" panose="020B0604020202020204" pitchFamily="34" charset="0"/>
                <a:ea typeface="+mn-ea"/>
                <a:cs typeface="Arial" panose="020B0604020202020204" pitchFamily="34" charset="0"/>
              </a:rPr>
              <a:t>€</a:t>
            </a:r>
            <a:r>
              <a:rPr lang="en-US" sz="1200" kern="1200" baseline="0" dirty="0">
                <a:solidFill>
                  <a:schemeClr val="tx1"/>
                </a:solidFill>
                <a:effectLst/>
                <a:latin typeface="Arial" panose="020B0604020202020204" pitchFamily="34" charset="0"/>
                <a:ea typeface="+mn-ea"/>
                <a:cs typeface="Arial" panose="020B0604020202020204" pitchFamily="34" charset="0"/>
              </a:rPr>
              <a:t> 200k (two hundred thousand)</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sz="1200" kern="1200" baseline="0" dirty="0">
                <a:solidFill>
                  <a:schemeClr val="tx1"/>
                </a:solidFill>
                <a:effectLst/>
                <a:latin typeface="Arial" panose="020B0604020202020204" pitchFamily="34" charset="0"/>
                <a:ea typeface="+mn-ea"/>
                <a:cs typeface="Arial" panose="020B0604020202020204" pitchFamily="34" charset="0"/>
              </a:rPr>
              <a:t>More cost-effective solutions when the cost is added to objective </a:t>
            </a:r>
            <a:r>
              <a:rPr lang="en-US" sz="1200" kern="1200" baseline="0" dirty="0" err="1">
                <a:solidFill>
                  <a:schemeClr val="tx1"/>
                </a:solidFill>
                <a:effectLst/>
                <a:latin typeface="Arial" panose="020B0604020202020204" pitchFamily="34" charset="0"/>
                <a:ea typeface="+mn-ea"/>
                <a:cs typeface="Arial" panose="020B0604020202020204" pitchFamily="34" charset="0"/>
              </a:rPr>
              <a:t>fcn</a:t>
            </a:r>
            <a:endParaRPr lang="en-US" sz="1200" kern="1200" baseline="0" dirty="0">
              <a:solidFill>
                <a:schemeClr val="tx1"/>
              </a:solidFill>
              <a:effectLst/>
              <a:latin typeface="Arial" panose="020B0604020202020204" pitchFamily="34" charset="0"/>
              <a:ea typeface="+mn-ea"/>
              <a:cs typeface="Arial" panose="020B0604020202020204" pitchFamily="34" charset="0"/>
            </a:endParaRPr>
          </a:p>
          <a:p>
            <a:pPr marL="171450" marR="0" indent="-171450" algn="l" defTabSz="457200" rtl="0" eaLnBrk="0" fontAlgn="base" latinLnBrk="0" hangingPunct="0">
              <a:lnSpc>
                <a:spcPct val="100000"/>
              </a:lnSpc>
              <a:spcBef>
                <a:spcPct val="30000"/>
              </a:spcBef>
              <a:spcAft>
                <a:spcPct val="0"/>
              </a:spcAft>
              <a:buClrTx/>
              <a:buSzTx/>
              <a:buFontTx/>
              <a:buChar char="-"/>
              <a:tabLst/>
              <a:defRPr/>
            </a:pPr>
            <a:endParaRPr lang="en-US" sz="1200" kern="1200" baseline="0" dirty="0">
              <a:solidFill>
                <a:schemeClr val="tx1"/>
              </a:solidFill>
              <a:effectLst/>
              <a:latin typeface="Arial" panose="020B0604020202020204" pitchFamily="34" charset="0"/>
              <a:ea typeface="+mn-ea"/>
              <a:cs typeface="Arial" panose="020B0604020202020204" pitchFamily="34"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Arial" panose="020B0604020202020204" pitchFamily="34" charset="0"/>
                <a:ea typeface="+mn-ea"/>
                <a:cs typeface="Arial" panose="020B0604020202020204" pitchFamily="34" charset="0"/>
              </a:rPr>
              <a:t>Feasibility</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sz="1200" kern="1200" baseline="0" dirty="0">
                <a:solidFill>
                  <a:schemeClr val="tx1"/>
                </a:solidFill>
                <a:effectLst/>
                <a:latin typeface="Arial" panose="020B0604020202020204" pitchFamily="34" charset="0"/>
                <a:ea typeface="+mn-ea"/>
                <a:cs typeface="Arial" panose="020B0604020202020204" pitchFamily="34" charset="0"/>
              </a:rPr>
              <a:t>92 flat wires per sheet</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sz="1200" kern="1200" baseline="0" dirty="0">
                <a:solidFill>
                  <a:schemeClr val="tx1"/>
                </a:solidFill>
                <a:effectLst/>
                <a:latin typeface="Arial" panose="020B0604020202020204" pitchFamily="34" charset="0"/>
                <a:ea typeface="+mn-ea"/>
                <a:cs typeface="Arial" panose="020B0604020202020204" pitchFamily="34" charset="0"/>
              </a:rPr>
              <a:t>Stamping press can decrease the cost further</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sz="1200" kern="1200" baseline="0" dirty="0">
                <a:solidFill>
                  <a:schemeClr val="tx1"/>
                </a:solidFill>
                <a:effectLst/>
                <a:latin typeface="Arial" panose="020B0604020202020204" pitchFamily="34" charset="0"/>
                <a:ea typeface="+mn-ea"/>
                <a:cs typeface="Arial" panose="020B0604020202020204" pitchFamily="34" charset="0"/>
              </a:rPr>
              <a:t>Faster</a:t>
            </a:r>
          </a:p>
          <a:p>
            <a:pPr marL="171450" marR="0" indent="-171450" algn="l" defTabSz="457200" rtl="0" eaLnBrk="0" fontAlgn="base" latinLnBrk="0" hangingPunct="0">
              <a:lnSpc>
                <a:spcPct val="100000"/>
              </a:lnSpc>
              <a:spcBef>
                <a:spcPct val="30000"/>
              </a:spcBef>
              <a:spcAft>
                <a:spcPct val="0"/>
              </a:spcAft>
              <a:buClrTx/>
              <a:buSzTx/>
              <a:buFontTx/>
              <a:buChar char="-"/>
              <a:tabLst/>
              <a:defRPr/>
            </a:pP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171450" indent="-171450">
              <a:buFontTx/>
              <a:buChar char="-"/>
            </a:pP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27</a:t>
            </a:fld>
            <a:endParaRPr lang="en-US" dirty="0"/>
          </a:p>
        </p:txBody>
      </p:sp>
    </p:spTree>
    <p:extLst>
      <p:ext uri="{BB962C8B-B14F-4D97-AF65-F5344CB8AC3E}">
        <p14:creationId xmlns:p14="http://schemas.microsoft.com/office/powerpoint/2010/main" val="1109416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baseline="0" dirty="0"/>
              <a:t>Comments</a:t>
            </a:r>
          </a:p>
          <a:p>
            <a:pPr marL="171450" indent="-171450">
              <a:buFontTx/>
              <a:buChar char="-"/>
            </a:pPr>
            <a:r>
              <a:rPr lang="en-US" baseline="0" dirty="0"/>
              <a:t>Generators with power range 0.75 MW – 2 MW</a:t>
            </a:r>
          </a:p>
          <a:p>
            <a:pPr marL="171450" indent="-171450">
              <a:buFontTx/>
              <a:buChar char="-"/>
            </a:pPr>
            <a:r>
              <a:rPr lang="en-US" baseline="0" dirty="0"/>
              <a:t>The performance is compared in terms of torque density in Nm/kg</a:t>
            </a:r>
          </a:p>
          <a:p>
            <a:pPr marL="171450" indent="-171450">
              <a:buFontTx/>
              <a:buChar char="-"/>
            </a:pPr>
            <a:r>
              <a:rPr lang="en-US" baseline="0" dirty="0"/>
              <a:t>Not all publications have mass data</a:t>
            </a:r>
          </a:p>
          <a:p>
            <a:pPr marL="171450" indent="-171450">
              <a:buFontTx/>
              <a:buChar char="-"/>
            </a:pPr>
            <a:r>
              <a:rPr lang="en-US" baseline="0" dirty="0"/>
              <a:t>Two definitions of torque density</a:t>
            </a:r>
          </a:p>
          <a:p>
            <a:pPr marL="171450" indent="-171450">
              <a:buFontTx/>
              <a:buChar char="-"/>
            </a:pPr>
            <a:r>
              <a:rPr lang="en-US" baseline="0" dirty="0"/>
              <a:t>˷30 Nm/kg is compatible with other generators</a:t>
            </a:r>
          </a:p>
          <a:p>
            <a:pPr marL="171450" indent="-171450">
              <a:buFontTx/>
              <a:buChar char="-"/>
            </a:pPr>
            <a:endParaRPr lang="en-US" baseline="0" dirty="0"/>
          </a:p>
          <a:p>
            <a:pPr marL="0" indent="0">
              <a:buFontTx/>
              <a:buNone/>
            </a:pPr>
            <a:endParaRPr lang="en-US" baseline="0" dirty="0"/>
          </a:p>
          <a:p>
            <a:pPr marL="0" indent="0">
              <a:buFontTx/>
              <a:buNone/>
            </a:pPr>
            <a:r>
              <a:rPr lang="en-US" baseline="0" dirty="0"/>
              <a:t>The main advantage </a:t>
            </a:r>
          </a:p>
          <a:p>
            <a:pPr marL="171450" indent="-171450">
              <a:buFontTx/>
              <a:buChar char="-"/>
            </a:pPr>
            <a:r>
              <a:rPr lang="en-US" baseline="0" dirty="0"/>
              <a:t>Ease of manufacturing</a:t>
            </a:r>
          </a:p>
          <a:p>
            <a:pPr marL="171450" indent="-171450">
              <a:buFontTx/>
              <a:buChar char="-"/>
            </a:pPr>
            <a:r>
              <a:rPr lang="en-US" baseline="0" dirty="0"/>
              <a:t>The advantages of air cored design</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28</a:t>
            </a:fld>
            <a:endParaRPr lang="en-US" dirty="0"/>
          </a:p>
        </p:txBody>
      </p:sp>
    </p:spTree>
    <p:extLst>
      <p:ext uri="{BB962C8B-B14F-4D97-AF65-F5344CB8AC3E}">
        <p14:creationId xmlns:p14="http://schemas.microsoft.com/office/powerpoint/2010/main" val="2616670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fontScale="92500" lnSpcReduction="20000"/>
          </a:bodyPr>
          <a:lstStyle/>
          <a:p>
            <a:r>
              <a:rPr lang="en-US" baseline="0" dirty="0"/>
              <a:t>On SolidWorks</a:t>
            </a:r>
          </a:p>
          <a:p>
            <a:endParaRPr lang="en-US" baseline="0" dirty="0"/>
          </a:p>
          <a:p>
            <a:pPr marL="0" indent="0">
              <a:buFontTx/>
              <a:buNone/>
            </a:pPr>
            <a:r>
              <a:rPr lang="en-US" baseline="0" dirty="0"/>
              <a:t>Actual model</a:t>
            </a:r>
          </a:p>
          <a:p>
            <a:pPr marL="171450" indent="-171450">
              <a:buFontTx/>
              <a:buChar char="-"/>
            </a:pPr>
            <a:r>
              <a:rPr lang="en-US" baseline="0" dirty="0"/>
              <a:t>28 C ambient </a:t>
            </a:r>
          </a:p>
          <a:p>
            <a:pPr marL="171450" indent="-171450">
              <a:buFontTx/>
              <a:buChar char="-"/>
            </a:pPr>
            <a:r>
              <a:rPr lang="en-US" baseline="0" dirty="0"/>
              <a:t>118 C max temperature</a:t>
            </a:r>
          </a:p>
          <a:p>
            <a:pPr marL="171450" indent="-171450">
              <a:buFontTx/>
              <a:buChar char="-"/>
            </a:pPr>
            <a:r>
              <a:rPr lang="en-US" baseline="0" dirty="0"/>
              <a:t>3.8 A/mm</a:t>
            </a:r>
            <a:r>
              <a:rPr lang="en-US" baseline="30000" dirty="0"/>
              <a:t>2</a:t>
            </a:r>
            <a:r>
              <a:rPr lang="en-US" baseline="0" dirty="0"/>
              <a:t> safe</a:t>
            </a:r>
          </a:p>
          <a:p>
            <a:pPr marL="171450" indent="-171450">
              <a:buFontTx/>
              <a:buChar char="-"/>
            </a:pPr>
            <a:endParaRPr lang="en-US" baseline="0" dirty="0"/>
          </a:p>
          <a:p>
            <a:pPr marL="0" indent="0">
              <a:buFontTx/>
              <a:buNone/>
            </a:pPr>
            <a:r>
              <a:rPr lang="en-US" baseline="0" dirty="0"/>
              <a:t>Improved model</a:t>
            </a:r>
          </a:p>
          <a:p>
            <a:pPr marL="171450" indent="-171450">
              <a:buFontTx/>
              <a:buChar char="-"/>
            </a:pPr>
            <a:r>
              <a:rPr lang="en-US" baseline="0" dirty="0"/>
              <a:t>Thermal conductivity</a:t>
            </a:r>
          </a:p>
          <a:p>
            <a:pPr marL="171450" indent="-171450">
              <a:buFontTx/>
              <a:buChar char="-"/>
            </a:pPr>
            <a:r>
              <a:rPr lang="en-US" baseline="0" dirty="0"/>
              <a:t>Copper = epoxy x 40</a:t>
            </a:r>
          </a:p>
          <a:p>
            <a:pPr marL="171450" indent="-171450">
              <a:buFontTx/>
              <a:buChar char="-"/>
            </a:pPr>
            <a:r>
              <a:rPr lang="en-US" baseline="0" dirty="0"/>
              <a:t>Direct contact to air</a:t>
            </a:r>
          </a:p>
          <a:p>
            <a:pPr marL="171450" indent="-171450">
              <a:buFontTx/>
              <a:buChar char="-"/>
            </a:pPr>
            <a:r>
              <a:rPr lang="en-US" baseline="0" dirty="0"/>
              <a:t>Less than half of temperature rise of actual model</a:t>
            </a:r>
          </a:p>
          <a:p>
            <a:pPr marL="171450" indent="-171450">
              <a:buFontTx/>
              <a:buChar char="-"/>
            </a:pPr>
            <a:endParaRPr lang="en-US" baseline="0" dirty="0"/>
          </a:p>
          <a:p>
            <a:pPr marL="0" indent="0">
              <a:buFontTx/>
              <a:buNone/>
            </a:pPr>
            <a:endParaRPr lang="en-US" baseline="0" dirty="0"/>
          </a:p>
          <a:p>
            <a:pPr marL="0" indent="0">
              <a:buFontTx/>
              <a:buNone/>
            </a:pPr>
            <a:endParaRPr lang="en-US" baseline="0" dirty="0"/>
          </a:p>
          <a:p>
            <a:pPr marL="0" indent="0">
              <a:buFontTx/>
              <a:buNone/>
            </a:pPr>
            <a:endParaRPr lang="en-US" baseline="0" dirty="0"/>
          </a:p>
          <a:p>
            <a:pPr marL="0" indent="0">
              <a:buFontTx/>
              <a:buNone/>
            </a:pPr>
            <a:endParaRPr lang="en-US" baseline="0" dirty="0"/>
          </a:p>
          <a:p>
            <a:pPr marL="0" indent="0">
              <a:buFontTx/>
              <a:buNone/>
            </a:pPr>
            <a:r>
              <a:rPr lang="en-US" baseline="0" dirty="0"/>
              <a:t>Thermal conductivity</a:t>
            </a:r>
          </a:p>
          <a:p>
            <a:pPr marL="171450" indent="-171450">
              <a:buFontTx/>
              <a:buChar char="-"/>
            </a:pPr>
            <a:r>
              <a:rPr lang="en-US" baseline="0" dirty="0"/>
              <a:t>Copper 400 W/(</a:t>
            </a:r>
            <a:r>
              <a:rPr lang="en-US" baseline="0" dirty="0" err="1"/>
              <a:t>mK</a:t>
            </a:r>
            <a:r>
              <a:rPr lang="en-US" baseline="0" dirty="0"/>
              <a:t>)</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t>Epoxy 1-10 W/(</a:t>
            </a:r>
            <a:r>
              <a:rPr lang="en-US" baseline="0" dirty="0" err="1"/>
              <a:t>mK</a:t>
            </a:r>
            <a:r>
              <a:rPr lang="en-US" baseline="0" dirty="0"/>
              <a:t>)</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t>Water 0.6 W/(</a:t>
            </a:r>
            <a:r>
              <a:rPr lang="en-US" baseline="0" dirty="0" err="1"/>
              <a:t>mK</a:t>
            </a:r>
            <a:r>
              <a:rPr lang="en-US" baseline="0" dirty="0"/>
              <a:t>)</a:t>
            </a:r>
          </a:p>
          <a:p>
            <a:pPr marL="171450" indent="-171450">
              <a:buFontTx/>
              <a:buChar char="-"/>
            </a:pPr>
            <a:endParaRPr lang="en-US" baseline="0" dirty="0"/>
          </a:p>
          <a:p>
            <a:pPr marL="171450" indent="-171450">
              <a:buFontTx/>
              <a:buChar char="-"/>
            </a:pP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29</a:t>
            </a:fld>
            <a:endParaRPr lang="en-US" dirty="0"/>
          </a:p>
        </p:txBody>
      </p:sp>
    </p:spTree>
    <p:extLst>
      <p:ext uri="{BB962C8B-B14F-4D97-AF65-F5344CB8AC3E}">
        <p14:creationId xmlns:p14="http://schemas.microsoft.com/office/powerpoint/2010/main" val="1225507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pPr marL="171450" indent="-171450">
              <a:buFontTx/>
              <a:buChar char="-"/>
            </a:pPr>
            <a:r>
              <a:rPr lang="en-US" baseline="0" dirty="0"/>
              <a:t>Conventional windings may lack at some points</a:t>
            </a:r>
          </a:p>
          <a:p>
            <a:pPr marL="171450" indent="-171450">
              <a:buFontTx/>
              <a:buChar char="-"/>
            </a:pPr>
            <a:r>
              <a:rPr lang="en-US" baseline="0" dirty="0"/>
              <a:t>Alternative winding is needed</a:t>
            </a:r>
          </a:p>
          <a:p>
            <a:pPr marL="171450" indent="-171450">
              <a:buFontTx/>
              <a:buChar char="-"/>
            </a:pPr>
            <a:endParaRPr lang="en-US" baseline="0" dirty="0"/>
          </a:p>
          <a:p>
            <a:pPr marL="0" indent="0">
              <a:buFontTx/>
              <a:buNone/>
            </a:pPr>
            <a:r>
              <a:rPr lang="en-US" baseline="0" dirty="0"/>
              <a:t>Table + first bullet</a:t>
            </a:r>
          </a:p>
          <a:p>
            <a:pPr marL="171450" indent="-171450">
              <a:buFontTx/>
              <a:buChar char="-"/>
            </a:pPr>
            <a:r>
              <a:rPr lang="en-US" baseline="0" dirty="0"/>
              <a:t>Ease of manufacturing</a:t>
            </a:r>
          </a:p>
          <a:p>
            <a:pPr marL="171450" indent="-171450">
              <a:buFontTx/>
              <a:buChar char="-"/>
            </a:pPr>
            <a:r>
              <a:rPr lang="en-US" baseline="0" dirty="0"/>
              <a:t>Laser cutter / stamping press</a:t>
            </a:r>
          </a:p>
          <a:p>
            <a:pPr marL="171450" indent="-171450">
              <a:buFontTx/>
              <a:buChar char="-"/>
            </a:pPr>
            <a:r>
              <a:rPr lang="en-US" baseline="0" dirty="0"/>
              <a:t>Higher current density (7 A/mm</a:t>
            </a:r>
            <a:r>
              <a:rPr lang="en-US" baseline="30000" dirty="0"/>
              <a:t>2</a:t>
            </a:r>
            <a:r>
              <a:rPr lang="en-US" baseline="0" dirty="0"/>
              <a:t>) </a:t>
            </a:r>
          </a:p>
          <a:p>
            <a:pPr marL="171450" indent="-171450">
              <a:buFontTx/>
              <a:buChar char="-"/>
            </a:pPr>
            <a:r>
              <a:rPr lang="en-US" baseline="0" dirty="0"/>
              <a:t>High current rating</a:t>
            </a:r>
          </a:p>
          <a:p>
            <a:pPr marL="171450" indent="-171450">
              <a:buFontTx/>
              <a:buChar char="-"/>
            </a:pPr>
            <a:r>
              <a:rPr lang="en-US" baseline="0" dirty="0"/>
              <a:t>Shortened end windings</a:t>
            </a:r>
          </a:p>
          <a:p>
            <a:pPr marL="0" indent="0">
              <a:buFontTx/>
              <a:buNone/>
            </a:pPr>
            <a:endParaRPr lang="en-US" baseline="0" dirty="0"/>
          </a:p>
          <a:p>
            <a:pPr marL="0" indent="0">
              <a:buFontTx/>
              <a:buNone/>
            </a:pPr>
            <a:endParaRPr lang="en-US" baseline="0" dirty="0"/>
          </a:p>
          <a:p>
            <a:pPr marL="0" indent="0">
              <a:buFontTx/>
              <a:buNone/>
            </a:pPr>
            <a:r>
              <a:rPr lang="en-US" baseline="0" dirty="0"/>
              <a:t>Implementation on axial flux machine</a:t>
            </a:r>
          </a:p>
          <a:p>
            <a:pPr marL="171450" indent="-171450">
              <a:buFontTx/>
              <a:buChar char="-"/>
            </a:pPr>
            <a:r>
              <a:rPr lang="en-US" baseline="0" dirty="0"/>
              <a:t>High torque density</a:t>
            </a:r>
          </a:p>
          <a:p>
            <a:pPr marL="171450" indent="-171450">
              <a:buFontTx/>
              <a:buChar char="-"/>
            </a:pPr>
            <a:r>
              <a:rPr lang="en-US" baseline="0" dirty="0"/>
              <a:t>No cogging torque</a:t>
            </a:r>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31</a:t>
            </a:fld>
            <a:endParaRPr lang="en-US" dirty="0"/>
          </a:p>
        </p:txBody>
      </p:sp>
    </p:spTree>
    <p:extLst>
      <p:ext uri="{BB962C8B-B14F-4D97-AF65-F5344CB8AC3E}">
        <p14:creationId xmlns:p14="http://schemas.microsoft.com/office/powerpoint/2010/main" val="3410346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303AAD37-8495-4358-975D-7F228E51A688}" type="slidenum">
              <a:rPr lang="en-US" smtClean="0"/>
              <a:pPr>
                <a:defRPr/>
              </a:pPr>
              <a:t>33</a:t>
            </a:fld>
            <a:endParaRPr lang="en-US" dirty="0"/>
          </a:p>
        </p:txBody>
      </p:sp>
    </p:spTree>
    <p:extLst>
      <p:ext uri="{BB962C8B-B14F-4D97-AF65-F5344CB8AC3E}">
        <p14:creationId xmlns:p14="http://schemas.microsoft.com/office/powerpoint/2010/main" val="870391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pPr marL="0" indent="0">
              <a:buFontTx/>
              <a:buNone/>
            </a:pPr>
            <a:r>
              <a:rPr lang="en-US" baseline="0" dirty="0"/>
              <a:t>Risk of demagnetization</a:t>
            </a:r>
          </a:p>
          <a:p>
            <a:pPr marL="171450" indent="-171450">
              <a:buFontTx/>
              <a:buChar char="-"/>
            </a:pPr>
            <a:r>
              <a:rPr lang="en-US" baseline="0" dirty="0"/>
              <a:t>Unlike the prototype</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36</a:t>
            </a:fld>
            <a:endParaRPr lang="en-US" dirty="0"/>
          </a:p>
        </p:txBody>
      </p:sp>
    </p:spTree>
    <p:extLst>
      <p:ext uri="{BB962C8B-B14F-4D97-AF65-F5344CB8AC3E}">
        <p14:creationId xmlns:p14="http://schemas.microsoft.com/office/powerpoint/2010/main" val="287254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pPr marL="0" indent="0">
              <a:buFontTx/>
              <a:buNone/>
            </a:pPr>
            <a:r>
              <a:rPr lang="en-US" baseline="0" dirty="0"/>
              <a:t>Risk of demagnetization</a:t>
            </a:r>
          </a:p>
          <a:p>
            <a:pPr marL="171450" indent="-171450">
              <a:buFontTx/>
              <a:buChar char="-"/>
            </a:pPr>
            <a:r>
              <a:rPr lang="en-US" baseline="0" dirty="0"/>
              <a:t>Unlike the prototype</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37</a:t>
            </a:fld>
            <a:endParaRPr lang="en-US" dirty="0"/>
          </a:p>
        </p:txBody>
      </p:sp>
    </p:spTree>
    <p:extLst>
      <p:ext uri="{BB962C8B-B14F-4D97-AF65-F5344CB8AC3E}">
        <p14:creationId xmlns:p14="http://schemas.microsoft.com/office/powerpoint/2010/main" val="4047663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aseline="0" dirty="0"/>
              <a:t>Patent pending</a:t>
            </a:r>
          </a:p>
          <a:p>
            <a:r>
              <a:rPr lang="en-US" baseline="0" dirty="0" err="1"/>
              <a:t>Gercek</a:t>
            </a:r>
            <a:r>
              <a:rPr lang="en-US" baseline="0" dirty="0"/>
              <a:t> flat wire </a:t>
            </a:r>
            <a:r>
              <a:rPr lang="en-US" baseline="0" dirty="0" err="1"/>
              <a:t>goster</a:t>
            </a:r>
            <a:endParaRPr lang="tr-TR"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3</a:t>
            </a:fld>
            <a:endParaRPr lang="en-US" dirty="0"/>
          </a:p>
        </p:txBody>
      </p:sp>
    </p:spTree>
    <p:extLst>
      <p:ext uri="{BB962C8B-B14F-4D97-AF65-F5344CB8AC3E}">
        <p14:creationId xmlns:p14="http://schemas.microsoft.com/office/powerpoint/2010/main" val="2223078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pPr marL="0" indent="0">
              <a:buFontTx/>
              <a:buNone/>
            </a:pP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38</a:t>
            </a:fld>
            <a:endParaRPr lang="en-US" dirty="0"/>
          </a:p>
        </p:txBody>
      </p:sp>
    </p:spTree>
    <p:extLst>
      <p:ext uri="{BB962C8B-B14F-4D97-AF65-F5344CB8AC3E}">
        <p14:creationId xmlns:p14="http://schemas.microsoft.com/office/powerpoint/2010/main" val="2448438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fontScale="70000" lnSpcReduction="20000"/>
          </a:bodyPr>
          <a:lstStyle/>
          <a:p>
            <a:pPr marL="0" indent="0">
              <a:buFontTx/>
              <a:buNone/>
            </a:pPr>
            <a:r>
              <a:rPr lang="en-US" baseline="0" dirty="0"/>
              <a:t>In order to understand the tradeoffs between machine parameters, the outer diameter of the generator is fixed and an optimization study is conducted to find the optimum design. This procedure is repeated for seven different outer diameters from 2m to 8m. The optimum designs are obtained for each diameter and following results are obtained.</a:t>
            </a:r>
          </a:p>
          <a:p>
            <a:pPr marL="0" indent="0">
              <a:buFontTx/>
              <a:buNone/>
            </a:pPr>
            <a:endParaRPr lang="en-US" baseline="0" dirty="0"/>
          </a:p>
          <a:p>
            <a:pPr marL="0" indent="0">
              <a:buFontTx/>
              <a:buNone/>
            </a:pPr>
            <a:endParaRPr lang="en-US" baseline="0" dirty="0"/>
          </a:p>
          <a:p>
            <a:pPr marL="0" indent="0">
              <a:buFontTx/>
              <a:buNone/>
            </a:pPr>
            <a:r>
              <a:rPr lang="en-US" baseline="0" dirty="0"/>
              <a:t>Procedure</a:t>
            </a:r>
          </a:p>
          <a:p>
            <a:pPr marL="171450" indent="-171450">
              <a:buFontTx/>
              <a:buChar char="-"/>
            </a:pPr>
            <a:r>
              <a:rPr lang="en-US" baseline="0" dirty="0"/>
              <a:t>The outer diameter is fixed</a:t>
            </a:r>
          </a:p>
          <a:p>
            <a:pPr marL="171450" indent="-171450">
              <a:buFontTx/>
              <a:buChar char="-"/>
            </a:pPr>
            <a:r>
              <a:rPr lang="en-US" baseline="0" dirty="0"/>
              <a:t>Seven optimization problems are solved</a:t>
            </a:r>
          </a:p>
          <a:p>
            <a:pPr marL="171450" indent="-171450">
              <a:buFontTx/>
              <a:buChar char="-"/>
            </a:pPr>
            <a:endParaRPr lang="en-US" baseline="0" dirty="0"/>
          </a:p>
          <a:p>
            <a:pPr marL="0" indent="0">
              <a:buFontTx/>
              <a:buNone/>
            </a:pPr>
            <a:r>
              <a:rPr lang="en-US" baseline="0" dirty="0"/>
              <a:t>Diameter variation</a:t>
            </a:r>
          </a:p>
          <a:p>
            <a:pPr marL="171450" indent="-171450">
              <a:buFontTx/>
              <a:buChar char="-"/>
            </a:pPr>
            <a:r>
              <a:rPr lang="en-US" baseline="0" dirty="0"/>
              <a:t>Diameter </a:t>
            </a:r>
            <a:r>
              <a:rPr lang="tr-TR" baseline="0" dirty="0">
                <a:latin typeface="Times New Roman" panose="02020603050405020304" pitchFamily="18" charset="0"/>
                <a:cs typeface="Times New Roman" panose="02020603050405020304" pitchFamily="18" charset="0"/>
              </a:rPr>
              <a:t>↑</a:t>
            </a:r>
            <a:r>
              <a:rPr lang="en-US" baseline="0" dirty="0">
                <a:latin typeface="Times New Roman" panose="02020603050405020304" pitchFamily="18" charset="0"/>
                <a:cs typeface="Times New Roman" panose="02020603050405020304" pitchFamily="18" charset="0"/>
              </a:rPr>
              <a:t>, lever arm </a:t>
            </a:r>
            <a:r>
              <a:rPr lang="tr-TR" baseline="0" dirty="0">
                <a:latin typeface="Times New Roman" panose="02020603050405020304" pitchFamily="18" charset="0"/>
                <a:cs typeface="Times New Roman" panose="02020603050405020304" pitchFamily="18" charset="0"/>
              </a:rPr>
              <a:t>↑</a:t>
            </a:r>
            <a:r>
              <a:rPr lang="en-US" baseline="0" dirty="0">
                <a:latin typeface="Times New Roman" panose="02020603050405020304" pitchFamily="18" charset="0"/>
                <a:cs typeface="Times New Roman" panose="02020603050405020304" pitchFamily="18" charset="0"/>
              </a:rPr>
              <a:t>, PM mass </a:t>
            </a:r>
            <a:r>
              <a:rPr lang="tr-TR" baseline="0" dirty="0">
                <a:latin typeface="Times New Roman" panose="02020603050405020304" pitchFamily="18" charset="0"/>
                <a:cs typeface="Times New Roman" panose="02020603050405020304" pitchFamily="18" charset="0"/>
              </a:rPr>
              <a:t>↓</a:t>
            </a:r>
            <a:endParaRPr lang="en-US" baseline="0" dirty="0">
              <a:latin typeface="Times New Roman" panose="02020603050405020304" pitchFamily="18" charset="0"/>
              <a:cs typeface="Times New Roman" panose="02020603050405020304" pitchFamily="18" charset="0"/>
            </a:endParaRPr>
          </a:p>
          <a:p>
            <a:pPr marL="171450" indent="-171450">
              <a:buFontTx/>
              <a:buChar char="-"/>
            </a:pPr>
            <a:r>
              <a:rPr lang="en-US" baseline="0" dirty="0"/>
              <a:t>Active mass </a:t>
            </a:r>
            <a:r>
              <a:rPr lang="tr-TR" baseline="0" dirty="0">
                <a:latin typeface="Times New Roman" panose="02020603050405020304" pitchFamily="18" charset="0"/>
                <a:cs typeface="Times New Roman" panose="02020603050405020304" pitchFamily="18" charset="0"/>
              </a:rPr>
              <a:t>↓</a:t>
            </a:r>
            <a:r>
              <a:rPr lang="en-US" baseline="0" dirty="0">
                <a:latin typeface="Times New Roman" panose="02020603050405020304" pitchFamily="18" charset="0"/>
                <a:cs typeface="Times New Roman" panose="02020603050405020304" pitchFamily="18" charset="0"/>
              </a:rPr>
              <a:t>, structural mass </a:t>
            </a:r>
            <a:r>
              <a:rPr lang="tr-TR" baseline="0" dirty="0">
                <a:latin typeface="Times New Roman" panose="02020603050405020304" pitchFamily="18" charset="0"/>
                <a:cs typeface="Times New Roman" panose="02020603050405020304" pitchFamily="18" charset="0"/>
              </a:rPr>
              <a:t>↑</a:t>
            </a:r>
            <a:endParaRPr lang="en-US" baseline="0" dirty="0">
              <a:latin typeface="Times New Roman" panose="02020603050405020304" pitchFamily="18" charset="0"/>
              <a:cs typeface="Times New Roman" panose="02020603050405020304" pitchFamily="18" charset="0"/>
            </a:endParaRPr>
          </a:p>
          <a:p>
            <a:pPr marL="171450" indent="-171450">
              <a:buFontTx/>
              <a:buChar char="-"/>
            </a:pPr>
            <a:r>
              <a:rPr lang="en-US" baseline="0" dirty="0">
                <a:latin typeface="Times New Roman" panose="02020603050405020304" pitchFamily="18" charset="0"/>
                <a:cs typeface="Times New Roman" panose="02020603050405020304" pitchFamily="18" charset="0"/>
              </a:rPr>
              <a:t>Minimum mass around 5m</a:t>
            </a:r>
          </a:p>
          <a:p>
            <a:pPr marL="171450" indent="-171450">
              <a:buFontTx/>
              <a:buChar char="-"/>
            </a:pPr>
            <a:r>
              <a:rPr lang="en-US" baseline="0" dirty="0">
                <a:latin typeface="Times New Roman" panose="02020603050405020304" pitchFamily="18" charset="0"/>
                <a:cs typeface="Times New Roman" panose="02020603050405020304" pitchFamily="18" charset="0"/>
              </a:rPr>
              <a:t>Importance of adding structural mass</a:t>
            </a:r>
          </a:p>
          <a:p>
            <a:pPr marL="171450" indent="-171450">
              <a:buFontTx/>
              <a:buChar char="-"/>
            </a:pPr>
            <a:r>
              <a:rPr lang="en-US" baseline="0" dirty="0">
                <a:latin typeface="Times New Roman" panose="02020603050405020304" pitchFamily="18" charset="0"/>
                <a:cs typeface="Times New Roman" panose="02020603050405020304" pitchFamily="18" charset="0"/>
              </a:rPr>
              <a:t>Cost </a:t>
            </a:r>
            <a:r>
              <a:rPr lang="el-GR" baseline="0" dirty="0">
                <a:latin typeface="Times New Roman" panose="02020603050405020304" pitchFamily="18" charset="0"/>
                <a:cs typeface="Times New Roman" panose="02020603050405020304" pitchFamily="18" charset="0"/>
              </a:rPr>
              <a:t>α</a:t>
            </a:r>
            <a:r>
              <a:rPr lang="en-US" baseline="0" dirty="0">
                <a:latin typeface="Times New Roman" panose="02020603050405020304" pitchFamily="18" charset="0"/>
                <a:cs typeface="Times New Roman" panose="02020603050405020304" pitchFamily="18" charset="0"/>
              </a:rPr>
              <a:t> PM mass → diameter </a:t>
            </a:r>
            <a:r>
              <a:rPr lang="tr-TR" baseline="0" dirty="0">
                <a:latin typeface="Times New Roman" panose="02020603050405020304" pitchFamily="18" charset="0"/>
                <a:cs typeface="Times New Roman" panose="02020603050405020304" pitchFamily="18" charset="0"/>
              </a:rPr>
              <a:t>↑</a:t>
            </a:r>
            <a:r>
              <a:rPr lang="en-US" baseline="0" dirty="0">
                <a:latin typeface="Times New Roman" panose="02020603050405020304" pitchFamily="18" charset="0"/>
                <a:cs typeface="Times New Roman" panose="02020603050405020304" pitchFamily="18" charset="0"/>
              </a:rPr>
              <a:t>, cost </a:t>
            </a:r>
            <a:r>
              <a:rPr lang="tr-TR" baseline="0" dirty="0">
                <a:latin typeface="Times New Roman" panose="02020603050405020304" pitchFamily="18" charset="0"/>
                <a:cs typeface="Times New Roman" panose="02020603050405020304" pitchFamily="18" charset="0"/>
              </a:rPr>
              <a:t>↓</a:t>
            </a:r>
            <a:endParaRPr lang="en-US" baseline="0" dirty="0">
              <a:latin typeface="Times New Roman" panose="02020603050405020304" pitchFamily="18" charset="0"/>
              <a:cs typeface="Times New Roman" panose="02020603050405020304" pitchFamily="18" charset="0"/>
            </a:endParaRPr>
          </a:p>
          <a:p>
            <a:pPr marL="171450" indent="-171450">
              <a:buFontTx/>
              <a:buChar char="-"/>
            </a:pPr>
            <a:r>
              <a:rPr lang="en-US" baseline="0" dirty="0">
                <a:latin typeface="Times New Roman" panose="02020603050405020304" pitchFamily="18" charset="0"/>
                <a:cs typeface="Times New Roman" panose="02020603050405020304" pitchFamily="18" charset="0"/>
              </a:rPr>
              <a:t>Diameter </a:t>
            </a:r>
            <a:r>
              <a:rPr lang="tr-TR" baseline="0" dirty="0">
                <a:latin typeface="Times New Roman" panose="02020603050405020304" pitchFamily="18" charset="0"/>
                <a:cs typeface="Times New Roman" panose="02020603050405020304" pitchFamily="18" charset="0"/>
              </a:rPr>
              <a:t>↓</a:t>
            </a:r>
            <a:r>
              <a:rPr lang="en-US" baseline="0" dirty="0">
                <a:latin typeface="Times New Roman" panose="02020603050405020304" pitchFamily="18" charset="0"/>
                <a:cs typeface="Times New Roman" panose="02020603050405020304" pitchFamily="18" charset="0"/>
              </a:rPr>
              <a:t>, induced volt </a:t>
            </a:r>
            <a:r>
              <a:rPr lang="tr-TR" baseline="0" dirty="0">
                <a:latin typeface="Times New Roman" panose="02020603050405020304" pitchFamily="18" charset="0"/>
                <a:cs typeface="Times New Roman" panose="02020603050405020304" pitchFamily="18" charset="0"/>
              </a:rPr>
              <a:t>↓</a:t>
            </a:r>
            <a:r>
              <a:rPr lang="en-US" baseline="0" dirty="0">
                <a:latin typeface="Times New Roman" panose="02020603050405020304" pitchFamily="18" charset="0"/>
                <a:cs typeface="Times New Roman" panose="02020603050405020304" pitchFamily="18" charset="0"/>
              </a:rPr>
              <a:t> (due to reduced linear speed) → multistage designs, → axial length</a:t>
            </a:r>
            <a:r>
              <a:rPr lang="tr-TR" baseline="0" dirty="0">
                <a:latin typeface="Times New Roman" panose="02020603050405020304" pitchFamily="18" charset="0"/>
                <a:cs typeface="Times New Roman" panose="02020603050405020304" pitchFamily="18" charset="0"/>
              </a:rPr>
              <a:t>↑</a:t>
            </a:r>
            <a:endParaRPr lang="en-US" baseline="0" dirty="0">
              <a:latin typeface="Times New Roman" panose="02020603050405020304" pitchFamily="18" charset="0"/>
              <a:cs typeface="Times New Roman" panose="02020603050405020304" pitchFamily="18" charset="0"/>
            </a:endParaRPr>
          </a:p>
          <a:p>
            <a:pPr marL="171450" indent="-171450">
              <a:buFontTx/>
              <a:buChar char="-"/>
            </a:pPr>
            <a:endParaRPr lang="en-US" baseline="0" dirty="0">
              <a:latin typeface="Times New Roman" panose="02020603050405020304" pitchFamily="18" charset="0"/>
              <a:cs typeface="Times New Roman" panose="02020603050405020304" pitchFamily="18" charset="0"/>
            </a:endParaRPr>
          </a:p>
          <a:p>
            <a:pPr marL="0" indent="0">
              <a:buFontTx/>
              <a:buNone/>
            </a:pPr>
            <a:r>
              <a:rPr lang="en-US" baseline="0" dirty="0">
                <a:latin typeface="Times New Roman" panose="02020603050405020304" pitchFamily="18" charset="0"/>
                <a:cs typeface="Times New Roman" panose="02020603050405020304" pitchFamily="18" charset="0"/>
              </a:rPr>
              <a:t>Flat wire thickness variation</a:t>
            </a:r>
          </a:p>
          <a:p>
            <a:pPr marL="171450" indent="-171450">
              <a:buFontTx/>
              <a:buChar char="-"/>
            </a:pPr>
            <a:r>
              <a:rPr lang="en-US" baseline="0" dirty="0">
                <a:latin typeface="Times New Roman" panose="02020603050405020304" pitchFamily="18" charset="0"/>
                <a:cs typeface="Times New Roman" panose="02020603050405020304" pitchFamily="18" charset="0"/>
              </a:rPr>
              <a:t>Efficiency constraint → constant total loss</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latin typeface="Times New Roman" panose="02020603050405020304" pitchFamily="18" charset="0"/>
                <a:cs typeface="Times New Roman" panose="02020603050405020304" pitchFamily="18" charset="0"/>
              </a:rPr>
              <a:t>Thickness </a:t>
            </a:r>
            <a:r>
              <a:rPr lang="tr-TR" baseline="0" dirty="0">
                <a:latin typeface="Times New Roman" panose="02020603050405020304" pitchFamily="18" charset="0"/>
                <a:cs typeface="Times New Roman" panose="02020603050405020304" pitchFamily="18" charset="0"/>
              </a:rPr>
              <a:t>↑</a:t>
            </a:r>
            <a:r>
              <a:rPr lang="en-US" baseline="0" dirty="0">
                <a:latin typeface="Times New Roman" panose="02020603050405020304" pitchFamily="18" charset="0"/>
                <a:cs typeface="Times New Roman" panose="02020603050405020304" pitchFamily="18" charset="0"/>
              </a:rPr>
              <a:t>, eddy loss </a:t>
            </a:r>
            <a:r>
              <a:rPr lang="tr-TR" baseline="0" dirty="0">
                <a:latin typeface="Times New Roman" panose="02020603050405020304" pitchFamily="18" charset="0"/>
                <a:cs typeface="Times New Roman" panose="02020603050405020304" pitchFamily="18" charset="0"/>
              </a:rPr>
              <a:t>↑</a:t>
            </a:r>
            <a:r>
              <a:rPr lang="en-US" baseline="0" dirty="0">
                <a:latin typeface="Times New Roman" panose="02020603050405020304" pitchFamily="18" charset="0"/>
                <a:cs typeface="Times New Roman" panose="02020603050405020304" pitchFamily="18" charset="0"/>
              </a:rPr>
              <a:t>, conduction </a:t>
            </a:r>
            <a:r>
              <a:rPr lang="tr-TR" baseline="0" dirty="0">
                <a:latin typeface="Times New Roman" panose="02020603050405020304" pitchFamily="18" charset="0"/>
                <a:cs typeface="Times New Roman" panose="02020603050405020304" pitchFamily="18" charset="0"/>
              </a:rPr>
              <a:t>↓</a:t>
            </a:r>
            <a:endParaRPr lang="en-US" baseline="0" dirty="0">
              <a:latin typeface="Times New Roman" panose="02020603050405020304" pitchFamily="18" charset="0"/>
              <a:cs typeface="Times New Roman" panose="02020603050405020304" pitchFamily="18" charset="0"/>
            </a:endParaRP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latin typeface="Times New Roman" panose="02020603050405020304" pitchFamily="18" charset="0"/>
                <a:cs typeface="Times New Roman" panose="02020603050405020304" pitchFamily="18" charset="0"/>
              </a:rPr>
              <a:t>To limit eddy loss, frequency and pole number </a:t>
            </a:r>
            <a:r>
              <a:rPr lang="tr-TR" baseline="0" dirty="0">
                <a:latin typeface="Times New Roman" panose="02020603050405020304" pitchFamily="18" charset="0"/>
                <a:cs typeface="Times New Roman" panose="02020603050405020304" pitchFamily="18" charset="0"/>
              </a:rPr>
              <a:t>↓</a:t>
            </a:r>
            <a:endParaRPr lang="en-US" baseline="0" dirty="0">
              <a:latin typeface="Times New Roman" panose="02020603050405020304" pitchFamily="18" charset="0"/>
              <a:cs typeface="Times New Roman" panose="02020603050405020304" pitchFamily="18" charset="0"/>
            </a:endParaRP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latin typeface="Times New Roman" panose="02020603050405020304" pitchFamily="18" charset="0"/>
                <a:cs typeface="Times New Roman" panose="02020603050405020304" pitchFamily="18" charset="0"/>
              </a:rPr>
              <a:t>Conduction </a:t>
            </a:r>
            <a:r>
              <a:rPr lang="el-GR" baseline="0" dirty="0">
                <a:latin typeface="Times New Roman" panose="02020603050405020304" pitchFamily="18" charset="0"/>
                <a:cs typeface="Times New Roman" panose="02020603050405020304" pitchFamily="18" charset="0"/>
              </a:rPr>
              <a:t>α</a:t>
            </a:r>
            <a:r>
              <a:rPr lang="en-US" baseline="0" dirty="0">
                <a:latin typeface="Times New Roman" panose="02020603050405020304" pitchFamily="18" charset="0"/>
                <a:cs typeface="Times New Roman" panose="02020603050405020304" pitchFamily="18" charset="0"/>
              </a:rPr>
              <a:t> J</a:t>
            </a:r>
            <a:r>
              <a:rPr lang="en-US" baseline="30000" dirty="0">
                <a:latin typeface="Times New Roman" panose="02020603050405020304" pitchFamily="18" charset="0"/>
                <a:cs typeface="Times New Roman" panose="02020603050405020304" pitchFamily="18" charset="0"/>
              </a:rPr>
              <a:t>2</a:t>
            </a:r>
            <a:r>
              <a:rPr lang="en-US" baseline="0" dirty="0">
                <a:latin typeface="Times New Roman" panose="02020603050405020304" pitchFamily="18" charset="0"/>
                <a:cs typeface="Times New Roman" panose="02020603050405020304" pitchFamily="18" charset="0"/>
              </a:rPr>
              <a:t>, then to limit conduction loss, J </a:t>
            </a:r>
            <a:r>
              <a:rPr lang="tr-TR" baseline="0" dirty="0">
                <a:latin typeface="Times New Roman" panose="02020603050405020304" pitchFamily="18" charset="0"/>
                <a:cs typeface="Times New Roman" panose="02020603050405020304" pitchFamily="18" charset="0"/>
              </a:rPr>
              <a:t>↓</a:t>
            </a:r>
            <a:endParaRPr lang="en-US" baseline="0" dirty="0">
              <a:latin typeface="Times New Roman" panose="02020603050405020304" pitchFamily="18" charset="0"/>
              <a:cs typeface="Times New Roman" panose="02020603050405020304" pitchFamily="18"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a:latin typeface="Times New Roman" panose="02020603050405020304" pitchFamily="18" charset="0"/>
              <a:cs typeface="Times New Roman" panose="02020603050405020304" pitchFamily="18"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a:latin typeface="Times New Roman" panose="02020603050405020304" pitchFamily="18" charset="0"/>
              <a:cs typeface="Times New Roman" panose="02020603050405020304" pitchFamily="18"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Losses plot</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latin typeface="Times New Roman" panose="02020603050405020304" pitchFamily="18" charset="0"/>
                <a:cs typeface="Times New Roman" panose="02020603050405020304" pitchFamily="18" charset="0"/>
              </a:rPr>
              <a:t>All parameters are fixed</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latin typeface="Times New Roman" panose="02020603050405020304" pitchFamily="18" charset="0"/>
                <a:cs typeface="Times New Roman" panose="02020603050405020304" pitchFamily="18" charset="0"/>
              </a:rPr>
              <a:t>Only thickness is changed</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latin typeface="Times New Roman" panose="02020603050405020304" pitchFamily="18" charset="0"/>
                <a:cs typeface="Times New Roman" panose="02020603050405020304" pitchFamily="18" charset="0"/>
              </a:rPr>
              <a:t>Same volume and J → conduction loss same</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baseline="0" dirty="0">
                <a:latin typeface="Times New Roman" panose="02020603050405020304" pitchFamily="18" charset="0"/>
                <a:cs typeface="Times New Roman" panose="02020603050405020304" pitchFamily="18" charset="0"/>
              </a:rPr>
              <a:t>Thickness </a:t>
            </a:r>
            <a:r>
              <a:rPr lang="tr-TR" baseline="0" dirty="0">
                <a:latin typeface="Times New Roman" panose="02020603050405020304" pitchFamily="18" charset="0"/>
                <a:cs typeface="Times New Roman" panose="02020603050405020304" pitchFamily="18" charset="0"/>
              </a:rPr>
              <a:t>↑</a:t>
            </a:r>
            <a:r>
              <a:rPr lang="en-US" baseline="0" dirty="0">
                <a:latin typeface="Times New Roman" panose="02020603050405020304" pitchFamily="18" charset="0"/>
                <a:cs typeface="Times New Roman" panose="02020603050405020304" pitchFamily="18" charset="0"/>
              </a:rPr>
              <a:t>,  eddy loss </a:t>
            </a:r>
            <a:r>
              <a:rPr lang="tr-TR" baseline="0" dirty="0">
                <a:latin typeface="Times New Roman" panose="02020603050405020304" pitchFamily="18" charset="0"/>
                <a:cs typeface="Times New Roman" panose="02020603050405020304" pitchFamily="18" charset="0"/>
              </a:rPr>
              <a:t>↑</a:t>
            </a:r>
            <a:endParaRPr lang="en-US" baseline="0" dirty="0">
              <a:latin typeface="Times New Roman" panose="02020603050405020304" pitchFamily="18" charset="0"/>
              <a:cs typeface="Times New Roman" panose="02020603050405020304" pitchFamily="18" charset="0"/>
            </a:endParaRPr>
          </a:p>
          <a:p>
            <a:pPr marL="171450" marR="0" indent="-171450" algn="l" defTabSz="457200" rtl="0" eaLnBrk="0" fontAlgn="base" latinLnBrk="0" hangingPunct="0">
              <a:lnSpc>
                <a:spcPct val="100000"/>
              </a:lnSpc>
              <a:spcBef>
                <a:spcPct val="30000"/>
              </a:spcBef>
              <a:spcAft>
                <a:spcPct val="0"/>
              </a:spcAft>
              <a:buClrTx/>
              <a:buSzTx/>
              <a:buFontTx/>
              <a:buChar char="-"/>
              <a:tabLst/>
              <a:defRPr/>
            </a:pPr>
            <a:endParaRPr lang="en-US" baseline="0" dirty="0">
              <a:latin typeface="Times New Roman" panose="02020603050405020304" pitchFamily="18" charset="0"/>
              <a:cs typeface="Times New Roman" panose="02020603050405020304" pitchFamily="18" charset="0"/>
            </a:endParaRPr>
          </a:p>
          <a:p>
            <a:pPr marL="171450" indent="-171450">
              <a:buFontTx/>
              <a:buChar char="-"/>
            </a:pPr>
            <a:endParaRPr lang="en-US" baseline="0" dirty="0">
              <a:latin typeface="Times New Roman" panose="02020603050405020304" pitchFamily="18" charset="0"/>
              <a:cs typeface="Times New Roman" panose="02020603050405020304" pitchFamily="18" charset="0"/>
            </a:endParaRPr>
          </a:p>
          <a:p>
            <a:pPr marL="171450" indent="-171450">
              <a:buFontTx/>
              <a:buChar char="-"/>
            </a:pPr>
            <a:endParaRPr lang="en-US" baseline="0" dirty="0">
              <a:latin typeface="Times New Roman" panose="02020603050405020304" pitchFamily="18" charset="0"/>
              <a:cs typeface="Times New Roman" panose="02020603050405020304" pitchFamily="18" charset="0"/>
            </a:endParaRPr>
          </a:p>
          <a:p>
            <a:pPr marL="171450" indent="-171450">
              <a:buFontTx/>
              <a:buChar char="-"/>
            </a:pPr>
            <a:endParaRPr lang="en-US" baseline="0" dirty="0">
              <a:latin typeface="Times New Roman" panose="02020603050405020304" pitchFamily="18" charset="0"/>
              <a:cs typeface="Times New Roman" panose="02020603050405020304" pitchFamily="18" charset="0"/>
            </a:endParaRPr>
          </a:p>
          <a:p>
            <a:pPr marL="171450" indent="-171450">
              <a:buFontTx/>
              <a:buChar char="-"/>
            </a:pPr>
            <a:endParaRPr lang="en-US" baseline="0" dirty="0">
              <a:latin typeface="Times New Roman" panose="02020603050405020304" pitchFamily="18" charset="0"/>
              <a:cs typeface="Times New Roman" panose="02020603050405020304" pitchFamily="18" charset="0"/>
            </a:endParaRPr>
          </a:p>
          <a:p>
            <a:pPr marL="171450" indent="-171450">
              <a:buFontTx/>
              <a:buChar char="-"/>
            </a:pP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39</a:t>
            </a:fld>
            <a:endParaRPr lang="en-US" dirty="0"/>
          </a:p>
        </p:txBody>
      </p:sp>
    </p:spTree>
    <p:extLst>
      <p:ext uri="{BB962C8B-B14F-4D97-AF65-F5344CB8AC3E}">
        <p14:creationId xmlns:p14="http://schemas.microsoft.com/office/powerpoint/2010/main" val="2151470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aseline="0" dirty="0" err="1"/>
              <a:t>Topolojiyi</a:t>
            </a:r>
            <a:r>
              <a:rPr lang="en-US" baseline="0" dirty="0"/>
              <a:t> </a:t>
            </a:r>
            <a:r>
              <a:rPr lang="en-US" baseline="0" dirty="0" err="1"/>
              <a:t>anlat</a:t>
            </a:r>
            <a:endParaRPr lang="en-US" baseline="0" dirty="0"/>
          </a:p>
          <a:p>
            <a:r>
              <a:rPr lang="en-US" baseline="0" dirty="0"/>
              <a:t>AFPM, double rotor single stator, sandwiched</a:t>
            </a:r>
          </a:p>
          <a:p>
            <a:r>
              <a:rPr lang="en-US" baseline="0" dirty="0"/>
              <a:t>Diagonal placement</a:t>
            </a:r>
          </a:p>
          <a:p>
            <a:r>
              <a:rPr lang="en-US" baseline="0" dirty="0"/>
              <a:t>N42M grade magnets</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5</a:t>
            </a:fld>
            <a:endParaRPr lang="en-US" dirty="0"/>
          </a:p>
        </p:txBody>
      </p:sp>
    </p:spTree>
    <p:extLst>
      <p:ext uri="{BB962C8B-B14F-4D97-AF65-F5344CB8AC3E}">
        <p14:creationId xmlns:p14="http://schemas.microsoft.com/office/powerpoint/2010/main" val="73006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fontScale="92500" lnSpcReduction="10000"/>
          </a:bodyPr>
          <a:lstStyle/>
          <a:p>
            <a:r>
              <a:rPr lang="en-US" baseline="0" dirty="0"/>
              <a:t>No-load magnetic field</a:t>
            </a:r>
          </a:p>
          <a:p>
            <a:endParaRPr lang="tr-TR" baseline="0" dirty="0"/>
          </a:p>
          <a:p>
            <a:r>
              <a:rPr lang="en-US" baseline="0" dirty="0"/>
              <a:t>Magnetic scalar potential with the help of Fourier series, Laplace </a:t>
            </a:r>
            <a:r>
              <a:rPr lang="en-US" baseline="0" dirty="0" err="1"/>
              <a:t>eqns</a:t>
            </a:r>
            <a:r>
              <a:rPr lang="en-US" baseline="0" dirty="0"/>
              <a:t> and boundary cd</a:t>
            </a:r>
            <a:endParaRPr lang="tr-TR" baseline="0" dirty="0"/>
          </a:p>
          <a:p>
            <a:endParaRPr lang="tr-TR" baseline="0" dirty="0"/>
          </a:p>
          <a:p>
            <a:r>
              <a:rPr lang="tr-TR" baseline="0" dirty="0"/>
              <a:t>2D </a:t>
            </a:r>
            <a:r>
              <a:rPr lang="tr-TR" baseline="0" dirty="0" err="1"/>
              <a:t>representation</a:t>
            </a:r>
            <a:r>
              <a:rPr lang="tr-TR" baseline="0" dirty="0"/>
              <a:t> of </a:t>
            </a:r>
            <a:r>
              <a:rPr lang="tr-TR" baseline="0" dirty="0" err="1"/>
              <a:t>the</a:t>
            </a:r>
            <a:r>
              <a:rPr lang="tr-TR" baseline="0" dirty="0"/>
              <a:t> model is </a:t>
            </a:r>
            <a:r>
              <a:rPr lang="tr-TR" baseline="0" dirty="0" err="1"/>
              <a:t>needed</a:t>
            </a:r>
            <a:r>
              <a:rPr lang="tr-TR" baseline="0" dirty="0"/>
              <a:t>, </a:t>
            </a:r>
            <a:r>
              <a:rPr lang="tr-TR" baseline="0" dirty="0" err="1"/>
              <a:t>thus</a:t>
            </a:r>
            <a:r>
              <a:rPr lang="tr-TR" baseline="0" dirty="0"/>
              <a:t> </a:t>
            </a:r>
            <a:r>
              <a:rPr lang="tr-TR" baseline="0" dirty="0" err="1"/>
              <a:t>magnet</a:t>
            </a:r>
            <a:r>
              <a:rPr lang="tr-TR" baseline="0" dirty="0"/>
              <a:t> </a:t>
            </a:r>
            <a:r>
              <a:rPr lang="tr-TR" baseline="0" dirty="0" err="1"/>
              <a:t>approximation</a:t>
            </a:r>
            <a:endParaRPr lang="tr-TR" baseline="0" dirty="0"/>
          </a:p>
          <a:p>
            <a:endParaRPr lang="tr-TR" baseline="0" dirty="0"/>
          </a:p>
          <a:p>
            <a:r>
              <a:rPr lang="tr-TR" baseline="0" dirty="0" err="1"/>
              <a:t>Field</a:t>
            </a:r>
            <a:r>
              <a:rPr lang="tr-TR" baseline="0" dirty="0"/>
              <a:t> </a:t>
            </a:r>
            <a:r>
              <a:rPr lang="tr-TR" baseline="0" dirty="0" err="1"/>
              <a:t>derivation</a:t>
            </a:r>
            <a:r>
              <a:rPr lang="tr-TR" baseline="0" dirty="0"/>
              <a:t> </a:t>
            </a:r>
            <a:r>
              <a:rPr lang="tr-TR" baseline="0" dirty="0" err="1"/>
              <a:t>steps</a:t>
            </a:r>
            <a:endParaRPr lang="tr-TR" baseline="0" dirty="0"/>
          </a:p>
          <a:p>
            <a:pPr marL="171450" indent="-171450">
              <a:buFontTx/>
              <a:buChar char="-"/>
            </a:pPr>
            <a:r>
              <a:rPr lang="tr-TR" baseline="0" dirty="0" err="1"/>
              <a:t>Fourier</a:t>
            </a:r>
            <a:r>
              <a:rPr lang="tr-TR" baseline="0" dirty="0"/>
              <a:t> </a:t>
            </a:r>
            <a:r>
              <a:rPr lang="tr-TR" baseline="0" dirty="0" err="1"/>
              <a:t>representation</a:t>
            </a:r>
            <a:r>
              <a:rPr lang="tr-TR" baseline="0" dirty="0"/>
              <a:t> of </a:t>
            </a:r>
            <a:r>
              <a:rPr lang="tr-TR" baseline="0" dirty="0" err="1"/>
              <a:t>the</a:t>
            </a:r>
            <a:r>
              <a:rPr lang="tr-TR" baseline="0" dirty="0"/>
              <a:t> </a:t>
            </a:r>
            <a:r>
              <a:rPr lang="tr-TR" baseline="0" dirty="0" err="1"/>
              <a:t>permanent</a:t>
            </a:r>
            <a:r>
              <a:rPr lang="tr-TR" baseline="0" dirty="0"/>
              <a:t> </a:t>
            </a:r>
            <a:r>
              <a:rPr lang="tr-TR" baseline="0" dirty="0" err="1"/>
              <a:t>magnets</a:t>
            </a:r>
            <a:endParaRPr lang="tr-TR" baseline="0" dirty="0"/>
          </a:p>
          <a:p>
            <a:pPr marL="171450" indent="-171450">
              <a:buFontTx/>
              <a:buChar char="-"/>
            </a:pPr>
            <a:r>
              <a:rPr lang="tr-TR" baseline="0" dirty="0" err="1"/>
              <a:t>Laplacian</a:t>
            </a:r>
            <a:r>
              <a:rPr lang="tr-TR" baseline="0" dirty="0"/>
              <a:t> of </a:t>
            </a:r>
            <a:r>
              <a:rPr lang="tr-TR" baseline="0" dirty="0" err="1"/>
              <a:t>magnetic</a:t>
            </a:r>
            <a:r>
              <a:rPr lang="tr-TR" baseline="0" dirty="0"/>
              <a:t> </a:t>
            </a:r>
            <a:r>
              <a:rPr lang="tr-TR" baseline="0" dirty="0" err="1"/>
              <a:t>scalar</a:t>
            </a:r>
            <a:r>
              <a:rPr lang="tr-TR" baseline="0" dirty="0"/>
              <a:t> </a:t>
            </a:r>
            <a:r>
              <a:rPr lang="tr-TR" baseline="0" dirty="0" err="1"/>
              <a:t>potential</a:t>
            </a:r>
            <a:r>
              <a:rPr lang="tr-TR" baseline="0" dirty="0"/>
              <a:t> = 1/</a:t>
            </a:r>
            <a:r>
              <a:rPr lang="tr-TR" baseline="0" dirty="0" err="1"/>
              <a:t>mr</a:t>
            </a:r>
            <a:r>
              <a:rPr lang="tr-TR" baseline="0" dirty="0"/>
              <a:t> * </a:t>
            </a:r>
            <a:r>
              <a:rPr lang="tr-TR" baseline="0" dirty="0" err="1"/>
              <a:t>divergence</a:t>
            </a:r>
            <a:r>
              <a:rPr lang="tr-TR" baseline="0" dirty="0"/>
              <a:t> of </a:t>
            </a:r>
            <a:r>
              <a:rPr lang="tr-TR" baseline="0" dirty="0" err="1"/>
              <a:t>magnetization</a:t>
            </a:r>
            <a:r>
              <a:rPr lang="tr-TR" baseline="0" dirty="0"/>
              <a:t> </a:t>
            </a:r>
            <a:r>
              <a:rPr lang="tr-TR" baseline="0" dirty="0" err="1"/>
              <a:t>vector</a:t>
            </a:r>
            <a:endParaRPr lang="tr-TR" baseline="0" dirty="0"/>
          </a:p>
          <a:p>
            <a:pPr marL="171450" indent="-171450">
              <a:buFontTx/>
              <a:buChar char="-"/>
            </a:pPr>
            <a:r>
              <a:rPr lang="tr-TR" baseline="0" dirty="0"/>
              <a:t>At </a:t>
            </a:r>
            <a:r>
              <a:rPr lang="tr-TR" baseline="0" dirty="0" err="1"/>
              <a:t>both</a:t>
            </a:r>
            <a:r>
              <a:rPr lang="tr-TR" baseline="0" dirty="0"/>
              <a:t> </a:t>
            </a:r>
            <a:r>
              <a:rPr lang="tr-TR" baseline="0" dirty="0" err="1"/>
              <a:t>regions</a:t>
            </a:r>
            <a:r>
              <a:rPr lang="tr-TR" baseline="0" dirty="0"/>
              <a:t>, </a:t>
            </a:r>
            <a:r>
              <a:rPr lang="tr-TR" baseline="0" dirty="0" err="1"/>
              <a:t>laplacian</a:t>
            </a:r>
            <a:r>
              <a:rPr lang="tr-TR" baseline="0" dirty="0"/>
              <a:t> of </a:t>
            </a:r>
            <a:r>
              <a:rPr lang="tr-TR" baseline="0" dirty="0" err="1"/>
              <a:t>magnetic</a:t>
            </a:r>
            <a:r>
              <a:rPr lang="tr-TR" baseline="0" dirty="0"/>
              <a:t> </a:t>
            </a:r>
            <a:r>
              <a:rPr lang="tr-TR" baseline="0" dirty="0" err="1"/>
              <a:t>scalar</a:t>
            </a:r>
            <a:r>
              <a:rPr lang="tr-TR" baseline="0" dirty="0"/>
              <a:t> </a:t>
            </a:r>
            <a:r>
              <a:rPr lang="tr-TR" baseline="0" dirty="0" err="1"/>
              <a:t>potential</a:t>
            </a:r>
            <a:r>
              <a:rPr lang="tr-TR" baseline="0" dirty="0"/>
              <a:t> is </a:t>
            </a:r>
            <a:r>
              <a:rPr lang="tr-TR" baseline="0" dirty="0" err="1"/>
              <a:t>zero</a:t>
            </a:r>
            <a:endParaRPr lang="tr-TR" baseline="0" dirty="0"/>
          </a:p>
          <a:p>
            <a:pPr marL="628650" lvl="1" indent="-171450">
              <a:buFontTx/>
              <a:buChar char="-"/>
            </a:pPr>
            <a:r>
              <a:rPr lang="tr-TR" baseline="0" dirty="0" err="1"/>
              <a:t>In</a:t>
            </a:r>
            <a:r>
              <a:rPr lang="tr-TR" baseline="0" dirty="0"/>
              <a:t> </a:t>
            </a:r>
            <a:r>
              <a:rPr lang="tr-TR" baseline="0" dirty="0" err="1"/>
              <a:t>air</a:t>
            </a:r>
            <a:r>
              <a:rPr lang="tr-TR" baseline="0" dirty="0"/>
              <a:t> </a:t>
            </a:r>
            <a:r>
              <a:rPr lang="tr-TR" baseline="0" dirty="0" err="1"/>
              <a:t>region</a:t>
            </a:r>
            <a:r>
              <a:rPr lang="tr-TR" baseline="0" dirty="0"/>
              <a:t>, </a:t>
            </a:r>
            <a:r>
              <a:rPr lang="tr-TR" baseline="0" dirty="0" err="1"/>
              <a:t>there</a:t>
            </a:r>
            <a:r>
              <a:rPr lang="tr-TR" baseline="0" dirty="0"/>
              <a:t> is </a:t>
            </a:r>
            <a:r>
              <a:rPr lang="tr-TR" baseline="0" dirty="0" err="1"/>
              <a:t>no</a:t>
            </a:r>
            <a:r>
              <a:rPr lang="tr-TR" baseline="0" dirty="0"/>
              <a:t> </a:t>
            </a:r>
            <a:r>
              <a:rPr lang="tr-TR" baseline="0" dirty="0" err="1"/>
              <a:t>magnetization</a:t>
            </a:r>
            <a:r>
              <a:rPr lang="tr-TR" baseline="0" dirty="0"/>
              <a:t> </a:t>
            </a:r>
            <a:r>
              <a:rPr lang="tr-TR" baseline="0" dirty="0" err="1"/>
              <a:t>source</a:t>
            </a:r>
            <a:endParaRPr lang="tr-TR" baseline="0" dirty="0"/>
          </a:p>
          <a:p>
            <a:pPr marL="628650" lvl="1" indent="-171450">
              <a:buFontTx/>
              <a:buChar char="-"/>
            </a:pPr>
            <a:r>
              <a:rPr lang="tr-TR" baseline="0" dirty="0" err="1"/>
              <a:t>In</a:t>
            </a:r>
            <a:r>
              <a:rPr lang="tr-TR" baseline="0" dirty="0"/>
              <a:t> </a:t>
            </a:r>
            <a:r>
              <a:rPr lang="tr-TR" baseline="0" dirty="0" err="1"/>
              <a:t>magnet</a:t>
            </a:r>
            <a:r>
              <a:rPr lang="tr-TR" baseline="0" dirty="0"/>
              <a:t> </a:t>
            </a:r>
            <a:r>
              <a:rPr lang="tr-TR" baseline="0" dirty="0" err="1"/>
              <a:t>region</a:t>
            </a:r>
            <a:r>
              <a:rPr lang="tr-TR" baseline="0" dirty="0"/>
              <a:t>, </a:t>
            </a:r>
            <a:r>
              <a:rPr lang="tr-TR" baseline="0" dirty="0" err="1"/>
              <a:t>there</a:t>
            </a:r>
            <a:r>
              <a:rPr lang="tr-TR" baseline="0" dirty="0"/>
              <a:t> is </a:t>
            </a:r>
            <a:r>
              <a:rPr lang="tr-TR" baseline="0" dirty="0" err="1"/>
              <a:t>only</a:t>
            </a:r>
            <a:r>
              <a:rPr lang="tr-TR" baseline="0" dirty="0"/>
              <a:t> y-</a:t>
            </a:r>
            <a:r>
              <a:rPr lang="tr-TR" baseline="0" dirty="0" err="1"/>
              <a:t>component</a:t>
            </a:r>
            <a:r>
              <a:rPr lang="tr-TR" baseline="0" dirty="0"/>
              <a:t>, </a:t>
            </a:r>
            <a:r>
              <a:rPr lang="tr-TR" baseline="0" dirty="0" err="1"/>
              <a:t>which</a:t>
            </a:r>
            <a:r>
              <a:rPr lang="tr-TR" baseline="0" dirty="0"/>
              <a:t> </a:t>
            </a:r>
            <a:r>
              <a:rPr lang="tr-TR" baseline="0" dirty="0" err="1"/>
              <a:t>depends</a:t>
            </a:r>
            <a:r>
              <a:rPr lang="tr-TR" baseline="0" dirty="0"/>
              <a:t> on x-</a:t>
            </a:r>
            <a:r>
              <a:rPr lang="tr-TR" baseline="0" dirty="0" err="1"/>
              <a:t>variable</a:t>
            </a:r>
            <a:r>
              <a:rPr lang="tr-TR" baseline="0" dirty="0"/>
              <a:t>, </a:t>
            </a:r>
            <a:r>
              <a:rPr lang="tr-TR" baseline="0" dirty="0" err="1"/>
              <a:t>thus</a:t>
            </a:r>
            <a:r>
              <a:rPr lang="tr-TR" baseline="0" dirty="0"/>
              <a:t>, </a:t>
            </a:r>
            <a:r>
              <a:rPr lang="tr-TR" baseline="0" dirty="0" err="1"/>
              <a:t>divergence</a:t>
            </a:r>
            <a:r>
              <a:rPr lang="tr-TR" baseline="0" dirty="0"/>
              <a:t> of </a:t>
            </a:r>
            <a:r>
              <a:rPr lang="tr-TR" baseline="0" dirty="0" err="1"/>
              <a:t>magnetization</a:t>
            </a:r>
            <a:r>
              <a:rPr lang="tr-TR" baseline="0" dirty="0"/>
              <a:t> is </a:t>
            </a:r>
            <a:r>
              <a:rPr lang="tr-TR" baseline="0" dirty="0" err="1"/>
              <a:t>zero</a:t>
            </a:r>
            <a:endParaRPr lang="tr-TR" baseline="0" dirty="0"/>
          </a:p>
          <a:p>
            <a:pPr marL="171450" lvl="0" indent="-171450">
              <a:buFontTx/>
              <a:buChar char="-"/>
            </a:pPr>
            <a:r>
              <a:rPr lang="tr-TR" baseline="0" dirty="0" err="1"/>
              <a:t>The</a:t>
            </a:r>
            <a:r>
              <a:rPr lang="tr-TR" baseline="0" dirty="0"/>
              <a:t> </a:t>
            </a:r>
            <a:r>
              <a:rPr lang="tr-TR" baseline="0" dirty="0" err="1"/>
              <a:t>solution</a:t>
            </a:r>
            <a:r>
              <a:rPr lang="tr-TR" baseline="0" dirty="0"/>
              <a:t> is </a:t>
            </a:r>
            <a:r>
              <a:rPr lang="tr-TR" baseline="0" dirty="0" err="1"/>
              <a:t>governed</a:t>
            </a:r>
            <a:r>
              <a:rPr lang="tr-TR" baseline="0" dirty="0"/>
              <a:t> </a:t>
            </a:r>
            <a:r>
              <a:rPr lang="tr-TR" baseline="0" dirty="0" err="1"/>
              <a:t>by</a:t>
            </a:r>
            <a:r>
              <a:rPr lang="tr-TR" baseline="0" dirty="0"/>
              <a:t> </a:t>
            </a:r>
            <a:r>
              <a:rPr lang="tr-TR" baseline="0" dirty="0" err="1"/>
              <a:t>laplace</a:t>
            </a:r>
            <a:r>
              <a:rPr lang="tr-TR" baseline="0" dirty="0"/>
              <a:t> </a:t>
            </a:r>
            <a:r>
              <a:rPr lang="tr-TR" baseline="0" dirty="0" err="1"/>
              <a:t>equation</a:t>
            </a:r>
            <a:endParaRPr lang="tr-TR" baseline="0" dirty="0"/>
          </a:p>
          <a:p>
            <a:pPr marL="171450" lvl="0" indent="-171450">
              <a:buFontTx/>
              <a:buChar char="-"/>
            </a:pPr>
            <a:r>
              <a:rPr lang="tr-TR" baseline="0" dirty="0"/>
              <a:t>H (</a:t>
            </a:r>
            <a:r>
              <a:rPr lang="tr-TR" baseline="0" dirty="0" err="1"/>
              <a:t>magnetic</a:t>
            </a:r>
            <a:r>
              <a:rPr lang="tr-TR" baseline="0" dirty="0"/>
              <a:t> </a:t>
            </a:r>
            <a:r>
              <a:rPr lang="tr-TR" baseline="0" dirty="0" err="1"/>
              <a:t>field</a:t>
            </a:r>
            <a:r>
              <a:rPr lang="tr-TR" baseline="0" dirty="0"/>
              <a:t> </a:t>
            </a:r>
            <a:r>
              <a:rPr lang="tr-TR" baseline="0" dirty="0" err="1"/>
              <a:t>intensity</a:t>
            </a:r>
            <a:r>
              <a:rPr lang="tr-TR" baseline="0" dirty="0"/>
              <a:t>) is </a:t>
            </a:r>
            <a:r>
              <a:rPr lang="tr-TR" baseline="0" dirty="0" err="1"/>
              <a:t>minus</a:t>
            </a:r>
            <a:r>
              <a:rPr lang="tr-TR" baseline="0" dirty="0"/>
              <a:t> </a:t>
            </a:r>
            <a:r>
              <a:rPr lang="tr-TR" baseline="0" dirty="0" err="1"/>
              <a:t>gradient</a:t>
            </a:r>
            <a:r>
              <a:rPr lang="tr-TR" baseline="0" dirty="0"/>
              <a:t> of </a:t>
            </a:r>
            <a:r>
              <a:rPr lang="tr-TR" baseline="0" dirty="0" err="1"/>
              <a:t>magnetic</a:t>
            </a:r>
            <a:r>
              <a:rPr lang="tr-TR" baseline="0" dirty="0"/>
              <a:t> </a:t>
            </a:r>
            <a:r>
              <a:rPr lang="tr-TR" baseline="0" dirty="0" err="1"/>
              <a:t>scalar</a:t>
            </a:r>
            <a:r>
              <a:rPr lang="tr-TR" baseline="0" dirty="0"/>
              <a:t> </a:t>
            </a:r>
            <a:r>
              <a:rPr lang="tr-TR" baseline="0" dirty="0" err="1"/>
              <a:t>potential</a:t>
            </a:r>
            <a:endParaRPr lang="tr-TR" baseline="0" dirty="0"/>
          </a:p>
          <a:p>
            <a:pPr marL="171450" lvl="0" indent="-171450">
              <a:buFontTx/>
              <a:buChar char="-"/>
            </a:pPr>
            <a:r>
              <a:rPr lang="tr-TR" baseline="0" dirty="0"/>
              <a:t>B (</a:t>
            </a:r>
            <a:r>
              <a:rPr lang="tr-TR" baseline="0" dirty="0" err="1"/>
              <a:t>flux</a:t>
            </a:r>
            <a:r>
              <a:rPr lang="tr-TR" baseline="0" dirty="0"/>
              <a:t> </a:t>
            </a:r>
            <a:r>
              <a:rPr lang="tr-TR" baseline="0" dirty="0" err="1"/>
              <a:t>density</a:t>
            </a:r>
            <a:r>
              <a:rPr lang="tr-TR" baseline="0" dirty="0"/>
              <a:t>) is </a:t>
            </a:r>
            <a:r>
              <a:rPr lang="tr-TR" baseline="0" dirty="0" err="1"/>
              <a:t>related</a:t>
            </a:r>
            <a:r>
              <a:rPr lang="tr-TR" baseline="0" dirty="0"/>
              <a:t> </a:t>
            </a:r>
            <a:r>
              <a:rPr lang="tr-TR" baseline="0" dirty="0" err="1"/>
              <a:t>to</a:t>
            </a:r>
            <a:r>
              <a:rPr lang="tr-TR" baseline="0" dirty="0"/>
              <a:t> H </a:t>
            </a:r>
            <a:r>
              <a:rPr lang="tr-TR" baseline="0" dirty="0" err="1"/>
              <a:t>via</a:t>
            </a:r>
            <a:r>
              <a:rPr lang="tr-TR" baseline="0" dirty="0"/>
              <a:t> </a:t>
            </a:r>
            <a:r>
              <a:rPr lang="tr-TR" baseline="0" dirty="0" err="1"/>
              <a:t>constitutive</a:t>
            </a:r>
            <a:r>
              <a:rPr lang="tr-TR" baseline="0" dirty="0"/>
              <a:t> </a:t>
            </a:r>
            <a:r>
              <a:rPr lang="tr-TR" baseline="0" dirty="0" err="1"/>
              <a:t>relation</a:t>
            </a:r>
            <a:endParaRPr lang="tr-TR" baseline="0" dirty="0"/>
          </a:p>
          <a:p>
            <a:pPr marL="171450" lvl="0" indent="-171450">
              <a:buFontTx/>
              <a:buChar char="-"/>
            </a:pPr>
            <a:r>
              <a:rPr lang="tr-TR" baseline="0" dirty="0" err="1"/>
              <a:t>Solve</a:t>
            </a:r>
            <a:r>
              <a:rPr lang="tr-TR" baseline="0" dirty="0"/>
              <a:t> </a:t>
            </a:r>
            <a:r>
              <a:rPr lang="tr-TR" baseline="0" dirty="0" err="1"/>
              <a:t>unknowns</a:t>
            </a:r>
            <a:r>
              <a:rPr lang="tr-TR" baseline="0" dirty="0"/>
              <a:t> with </a:t>
            </a:r>
            <a:r>
              <a:rPr lang="tr-TR" baseline="0" dirty="0" err="1"/>
              <a:t>boundary</a:t>
            </a:r>
            <a:r>
              <a:rPr lang="tr-TR" baseline="0" dirty="0"/>
              <a:t> </a:t>
            </a:r>
            <a:r>
              <a:rPr lang="tr-TR" baseline="0" dirty="0" err="1"/>
              <a:t>conditions</a:t>
            </a:r>
            <a:endParaRPr lang="tr-TR" baseline="0" dirty="0"/>
          </a:p>
          <a:p>
            <a:pPr marL="628650" lvl="1" indent="-171450">
              <a:buFontTx/>
              <a:buChar char="-"/>
            </a:pPr>
            <a:r>
              <a:rPr lang="tr-TR" baseline="0" dirty="0"/>
              <a:t>No </a:t>
            </a:r>
            <a:r>
              <a:rPr lang="tr-TR" baseline="0" dirty="0" err="1"/>
              <a:t>magnetic</a:t>
            </a:r>
            <a:r>
              <a:rPr lang="tr-TR" baseline="0" dirty="0"/>
              <a:t> </a:t>
            </a:r>
            <a:r>
              <a:rPr lang="tr-TR" baseline="0" dirty="0" err="1"/>
              <a:t>field</a:t>
            </a:r>
            <a:r>
              <a:rPr lang="tr-TR" baseline="0" dirty="0"/>
              <a:t> </a:t>
            </a:r>
            <a:r>
              <a:rPr lang="tr-TR" baseline="0" dirty="0" err="1"/>
              <a:t>beyond</a:t>
            </a:r>
            <a:r>
              <a:rPr lang="tr-TR" baseline="0" dirty="0"/>
              <a:t> </a:t>
            </a:r>
            <a:r>
              <a:rPr lang="tr-TR" baseline="0" dirty="0" err="1"/>
              <a:t>Neumann</a:t>
            </a:r>
            <a:r>
              <a:rPr lang="tr-TR" baseline="0" dirty="0"/>
              <a:t> </a:t>
            </a:r>
            <a:r>
              <a:rPr lang="tr-TR" baseline="0" dirty="0" err="1"/>
              <a:t>boundaries</a:t>
            </a:r>
            <a:endParaRPr lang="tr-TR" baseline="0" dirty="0"/>
          </a:p>
          <a:p>
            <a:pPr marL="628650" lvl="1" indent="-171450">
              <a:buFontTx/>
              <a:buChar char="-"/>
            </a:pPr>
            <a:r>
              <a:rPr lang="tr-TR" baseline="0" dirty="0"/>
              <a:t>B normal </a:t>
            </a:r>
            <a:r>
              <a:rPr lang="tr-TR" baseline="0" dirty="0" err="1"/>
              <a:t>and</a:t>
            </a:r>
            <a:r>
              <a:rPr lang="tr-TR" baseline="0" dirty="0"/>
              <a:t> H </a:t>
            </a:r>
            <a:r>
              <a:rPr lang="tr-TR" baseline="0" dirty="0" err="1"/>
              <a:t>tangential</a:t>
            </a:r>
            <a:r>
              <a:rPr lang="tr-TR" baseline="0" dirty="0"/>
              <a:t> </a:t>
            </a:r>
            <a:r>
              <a:rPr lang="tr-TR" baseline="0" dirty="0" err="1"/>
              <a:t>are</a:t>
            </a:r>
            <a:r>
              <a:rPr lang="tr-TR" baseline="0" dirty="0"/>
              <a:t> </a:t>
            </a:r>
            <a:r>
              <a:rPr lang="tr-TR" baseline="0" dirty="0" err="1"/>
              <a:t>continious</a:t>
            </a:r>
            <a:r>
              <a:rPr lang="tr-TR" baseline="0" dirty="0"/>
              <a:t> at </a:t>
            </a:r>
            <a:r>
              <a:rPr lang="tr-TR" baseline="0" dirty="0" err="1"/>
              <a:t>boundaries</a:t>
            </a:r>
            <a:endParaRPr lang="tr-TR" baseline="0" dirty="0"/>
          </a:p>
          <a:p>
            <a:pPr marL="171450" lvl="0" indent="-171450">
              <a:buFontTx/>
              <a:buChar char="-"/>
            </a:pPr>
            <a:r>
              <a:rPr lang="tr-TR" baseline="0" dirty="0" err="1"/>
              <a:t>Solve</a:t>
            </a:r>
            <a:r>
              <a:rPr lang="tr-TR" baseline="0" dirty="0"/>
              <a:t> </a:t>
            </a:r>
            <a:r>
              <a:rPr lang="tr-TR" baseline="0" dirty="0" err="1"/>
              <a:t>the</a:t>
            </a:r>
            <a:r>
              <a:rPr lang="tr-TR" baseline="0" dirty="0"/>
              <a:t> </a:t>
            </a:r>
            <a:r>
              <a:rPr lang="tr-TR" baseline="0" dirty="0" err="1"/>
              <a:t>equation</a:t>
            </a:r>
            <a:r>
              <a:rPr lang="tr-TR" baseline="0" dirty="0"/>
              <a:t> in MATLAB with </a:t>
            </a:r>
            <a:r>
              <a:rPr lang="tr-TR" baseline="0" dirty="0" err="1"/>
              <a:t>matrix</a:t>
            </a:r>
            <a:r>
              <a:rPr lang="tr-TR" baseline="0" dirty="0"/>
              <a:t> </a:t>
            </a:r>
            <a:r>
              <a:rPr lang="tr-TR" baseline="0" dirty="0" err="1"/>
              <a:t>inversion</a:t>
            </a:r>
            <a:r>
              <a:rPr lang="tr-TR" baseline="0" dirty="0"/>
              <a:t> </a:t>
            </a:r>
            <a:r>
              <a:rPr lang="tr-TR" baseline="0" dirty="0" err="1"/>
              <a:t>tool</a:t>
            </a:r>
            <a:r>
              <a:rPr lang="tr-TR" baseline="0" dirty="0"/>
              <a:t> </a:t>
            </a:r>
            <a:r>
              <a:rPr lang="tr-TR" baseline="0" dirty="0" err="1"/>
              <a:t>and</a:t>
            </a:r>
            <a:r>
              <a:rPr lang="tr-TR" baseline="0" dirty="0"/>
              <a:t> </a:t>
            </a:r>
            <a:r>
              <a:rPr lang="tr-TR" baseline="0" dirty="0" err="1"/>
              <a:t>obtain</a:t>
            </a:r>
            <a:r>
              <a:rPr lang="tr-TR" baseline="0" dirty="0"/>
              <a:t> </a:t>
            </a:r>
            <a:r>
              <a:rPr lang="tr-TR" baseline="0" dirty="0" err="1"/>
              <a:t>the</a:t>
            </a:r>
            <a:r>
              <a:rPr lang="tr-TR" baseline="0" dirty="0"/>
              <a:t> </a:t>
            </a:r>
            <a:r>
              <a:rPr lang="tr-TR" baseline="0" dirty="0" err="1"/>
              <a:t>field</a:t>
            </a:r>
            <a:r>
              <a:rPr lang="tr-TR" baseline="0" dirty="0"/>
              <a:t>.</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7</a:t>
            </a:fld>
            <a:endParaRPr lang="en-US" dirty="0"/>
          </a:p>
        </p:txBody>
      </p:sp>
    </p:spTree>
    <p:extLst>
      <p:ext uri="{BB962C8B-B14F-4D97-AF65-F5344CB8AC3E}">
        <p14:creationId xmlns:p14="http://schemas.microsoft.com/office/powerpoint/2010/main" val="377002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endParaRPr lang="tr-TR"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8</a:t>
            </a:fld>
            <a:endParaRPr lang="en-US" dirty="0"/>
          </a:p>
        </p:txBody>
      </p:sp>
    </p:spTree>
    <p:extLst>
      <p:ext uri="{BB962C8B-B14F-4D97-AF65-F5344CB8AC3E}">
        <p14:creationId xmlns:p14="http://schemas.microsoft.com/office/powerpoint/2010/main" val="158426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endParaRPr lang="tr-TR" baseline="0" dirty="0"/>
          </a:p>
          <a:p>
            <a:endParaRPr lang="tr-TR" baseline="0" dirty="0"/>
          </a:p>
          <a:p>
            <a:r>
              <a:rPr lang="en-US" baseline="0" dirty="0" err="1"/>
              <a:t>Peddy</a:t>
            </a:r>
            <a:r>
              <a:rPr lang="en-US" baseline="0" dirty="0"/>
              <a:t> </a:t>
            </a:r>
            <a:r>
              <a:rPr lang="el-GR" baseline="0" dirty="0"/>
              <a:t>α</a:t>
            </a:r>
            <a:r>
              <a:rPr lang="en-US" baseline="0" dirty="0"/>
              <a:t> t</a:t>
            </a:r>
            <a:r>
              <a:rPr lang="en-US" baseline="30000" dirty="0"/>
              <a:t>2</a:t>
            </a:r>
            <a:r>
              <a:rPr lang="en-US" baseline="0" dirty="0"/>
              <a:t>, f</a:t>
            </a:r>
            <a:r>
              <a:rPr lang="en-US" baseline="30000" dirty="0"/>
              <a:t>2</a:t>
            </a:r>
            <a:r>
              <a:rPr lang="en-US" baseline="0" dirty="0"/>
              <a:t>, B</a:t>
            </a:r>
            <a:r>
              <a:rPr lang="en-US" baseline="30000" dirty="0"/>
              <a:t>2</a:t>
            </a:r>
            <a:r>
              <a:rPr lang="en-US" baseline="0" dirty="0"/>
              <a:t>, 1/res</a:t>
            </a:r>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9</a:t>
            </a:fld>
            <a:endParaRPr lang="en-US" dirty="0"/>
          </a:p>
        </p:txBody>
      </p:sp>
    </p:spTree>
    <p:extLst>
      <p:ext uri="{BB962C8B-B14F-4D97-AF65-F5344CB8AC3E}">
        <p14:creationId xmlns:p14="http://schemas.microsoft.com/office/powerpoint/2010/main" val="428145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a:bodyPr>
          <a:lstStyle/>
          <a:p>
            <a:r>
              <a:rPr lang="en-US" baseline="0" dirty="0"/>
              <a:t>The reason of deflection and deflection analysis </a:t>
            </a:r>
            <a:r>
              <a:rPr lang="en-US" baseline="0" dirty="0" err="1"/>
              <a:t>onemi</a:t>
            </a:r>
            <a:endParaRPr lang="en-US" baseline="0" dirty="0"/>
          </a:p>
          <a:p>
            <a:r>
              <a:rPr lang="en-US" baseline="0" dirty="0"/>
              <a:t>Bending of the rotor cores</a:t>
            </a:r>
          </a:p>
          <a:p>
            <a:r>
              <a:rPr lang="en-US" baseline="0" dirty="0"/>
              <a:t>Mechanical problems -  non-</a:t>
            </a:r>
            <a:r>
              <a:rPr lang="en-US" baseline="0" dirty="0" err="1"/>
              <a:t>linearities</a:t>
            </a:r>
            <a:r>
              <a:rPr lang="en-US" baseline="0" dirty="0"/>
              <a:t> in the magnetic model</a:t>
            </a:r>
          </a:p>
          <a:p>
            <a:endParaRPr lang="en-US" baseline="0" dirty="0"/>
          </a:p>
          <a:p>
            <a:r>
              <a:rPr lang="en-US" baseline="0" dirty="0"/>
              <a:t>Allowed deflection is 5-10% of the air gap clearance</a:t>
            </a:r>
          </a:p>
          <a:p>
            <a:endParaRPr lang="en-US" baseline="0" dirty="0"/>
          </a:p>
          <a:p>
            <a:r>
              <a:rPr lang="en-US" baseline="0" dirty="0"/>
              <a:t>Circular plate theory</a:t>
            </a:r>
          </a:p>
          <a:p>
            <a:endParaRPr lang="en-US" baseline="0" dirty="0"/>
          </a:p>
          <a:p>
            <a:r>
              <a:rPr lang="en-US" baseline="0" dirty="0"/>
              <a:t>Constant and uniform stress distribution</a:t>
            </a:r>
          </a:p>
          <a:p>
            <a:r>
              <a:rPr lang="en-US" baseline="0" dirty="0" err="1"/>
              <a:t>Mrb</a:t>
            </a:r>
            <a:r>
              <a:rPr lang="en-US" baseline="0" dirty="0"/>
              <a:t> = unit radial bending moment</a:t>
            </a:r>
          </a:p>
          <a:p>
            <a:r>
              <a:rPr lang="en-US" baseline="0" dirty="0"/>
              <a:t>D = plate constant</a:t>
            </a:r>
          </a:p>
          <a:p>
            <a:r>
              <a:rPr lang="en-US" baseline="0" dirty="0" err="1"/>
              <a:t>Qb</a:t>
            </a:r>
            <a:r>
              <a:rPr lang="en-US" baseline="0" dirty="0"/>
              <a:t> = shear force on the shaft</a:t>
            </a:r>
          </a:p>
          <a:p>
            <a:r>
              <a:rPr lang="en-US" baseline="0" dirty="0"/>
              <a:t>q= stress</a:t>
            </a:r>
          </a:p>
          <a:p>
            <a:endParaRPr lang="en-US" baseline="0" dirty="0"/>
          </a:p>
          <a:p>
            <a:r>
              <a:rPr lang="en-US" baseline="0" dirty="0"/>
              <a:t>FEA by SolidWorks on prototype machine</a:t>
            </a:r>
          </a:p>
          <a:p>
            <a:endParaRPr lang="en-US" baseline="0" dirty="0"/>
          </a:p>
          <a:p>
            <a:r>
              <a:rPr lang="en-US" baseline="0" dirty="0"/>
              <a:t>Resultant deflection = 2 %</a:t>
            </a:r>
            <a:endParaRPr lang="tr-TR"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10</a:t>
            </a:fld>
            <a:endParaRPr lang="en-US" dirty="0"/>
          </a:p>
        </p:txBody>
      </p:sp>
    </p:spTree>
    <p:extLst>
      <p:ext uri="{BB962C8B-B14F-4D97-AF65-F5344CB8AC3E}">
        <p14:creationId xmlns:p14="http://schemas.microsoft.com/office/powerpoint/2010/main" val="2699800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normAutofit fontScale="55000" lnSpcReduction="20000"/>
          </a:bodyPr>
          <a:lstStyle/>
          <a:p>
            <a:r>
              <a:rPr lang="en-US" baseline="0" dirty="0"/>
              <a:t>IET Electric Power Applications</a:t>
            </a:r>
          </a:p>
          <a:p>
            <a:endParaRPr lang="en-US" baseline="0" dirty="0"/>
          </a:p>
          <a:p>
            <a:r>
              <a:rPr lang="en-US" baseline="0" dirty="0"/>
              <a:t>Table comments</a:t>
            </a:r>
          </a:p>
          <a:p>
            <a:pPr marL="171450" indent="-171450">
              <a:buFontTx/>
              <a:buChar char="-"/>
            </a:pPr>
            <a:r>
              <a:rPr lang="en-US" baseline="0" dirty="0"/>
              <a:t>1.4 kW, 48 V and 20 A</a:t>
            </a:r>
          </a:p>
          <a:p>
            <a:pPr marL="171450" indent="-171450">
              <a:buFontTx/>
              <a:buChar char="-"/>
            </a:pPr>
            <a:r>
              <a:rPr lang="en-US" baseline="0" dirty="0"/>
              <a:t>Relatively low voltage and high current</a:t>
            </a:r>
          </a:p>
          <a:p>
            <a:pPr marL="171450" indent="-171450">
              <a:buFontTx/>
              <a:buChar char="-"/>
            </a:pPr>
            <a:r>
              <a:rPr lang="en-US" baseline="0" dirty="0"/>
              <a:t>8 pole with 35 Hz frequency</a:t>
            </a:r>
          </a:p>
          <a:p>
            <a:pPr marL="171450" indent="-171450">
              <a:buFontTx/>
              <a:buChar char="-"/>
            </a:pPr>
            <a:r>
              <a:rPr lang="en-US" baseline="0" dirty="0"/>
              <a:t>4 A/mm2</a:t>
            </a:r>
          </a:p>
          <a:p>
            <a:pPr marL="171450" indent="-171450">
              <a:buFontTx/>
              <a:buChar char="-"/>
            </a:pPr>
            <a:r>
              <a:rPr lang="en-US" baseline="0" dirty="0"/>
              <a:t>Conduction </a:t>
            </a:r>
            <a:r>
              <a:rPr lang="tr-TR" baseline="0" dirty="0"/>
              <a:t>&gt; </a:t>
            </a:r>
            <a:r>
              <a:rPr lang="en-US" baseline="0" dirty="0"/>
              <a:t>Eddy </a:t>
            </a:r>
          </a:p>
          <a:p>
            <a:pPr marL="628650" lvl="1" indent="-171450">
              <a:buFontTx/>
              <a:buChar char="-"/>
            </a:pPr>
            <a:r>
              <a:rPr lang="en-US" baseline="0" dirty="0"/>
              <a:t>Due to thin conductor sheet</a:t>
            </a:r>
          </a:p>
          <a:p>
            <a:pPr marL="628650" lvl="1" indent="-171450">
              <a:buFontTx/>
              <a:buChar char="-"/>
            </a:pPr>
            <a:r>
              <a:rPr lang="en-US" baseline="0" dirty="0"/>
              <a:t>Stacking </a:t>
            </a:r>
            <a:r>
              <a:rPr lang="en-US" baseline="0"/>
              <a:t>through thickness</a:t>
            </a:r>
          </a:p>
          <a:p>
            <a:pPr marL="171450" indent="-171450">
              <a:buFontTx/>
              <a:buChar char="-"/>
            </a:pPr>
            <a:endParaRPr lang="tr-TR" baseline="0" dirty="0"/>
          </a:p>
          <a:p>
            <a:endParaRPr lang="tr-TR" baseline="0" dirty="0"/>
          </a:p>
          <a:p>
            <a:endParaRPr lang="tr-TR" baseline="0" dirty="0"/>
          </a:p>
          <a:p>
            <a:endParaRPr lang="tr-TR" baseline="0" dirty="0"/>
          </a:p>
          <a:p>
            <a:endParaRPr lang="tr-TR" baseline="0" dirty="0"/>
          </a:p>
          <a:p>
            <a:endParaRPr lang="tr-TR" baseline="0" dirty="0"/>
          </a:p>
          <a:p>
            <a:endParaRPr lang="tr-TR" baseline="0" dirty="0"/>
          </a:p>
          <a:p>
            <a:endParaRPr lang="tr-TR" baseline="0" dirty="0"/>
          </a:p>
          <a:p>
            <a:endParaRPr lang="tr-TR" baseline="0" dirty="0"/>
          </a:p>
          <a:p>
            <a:endParaRPr lang="tr-TR" baseline="0" dirty="0"/>
          </a:p>
          <a:p>
            <a:endParaRPr lang="tr-TR" baseline="0" dirty="0"/>
          </a:p>
          <a:p>
            <a:endParaRPr lang="tr-TR" baseline="0" dirty="0"/>
          </a:p>
          <a:p>
            <a:endParaRPr lang="en-US" baseline="0" dirty="0"/>
          </a:p>
          <a:p>
            <a:r>
              <a:rPr lang="en-US" baseline="0" dirty="0"/>
              <a:t>Optimization constraints (</a:t>
            </a:r>
            <a:r>
              <a:rPr lang="en-US" baseline="0" dirty="0" err="1"/>
              <a:t>sorarlarsa</a:t>
            </a:r>
            <a:r>
              <a:rPr lang="en-US" baseline="0" dirty="0"/>
              <a:t>)</a:t>
            </a:r>
          </a:p>
          <a:p>
            <a:pPr marL="171450" indent="-171450">
              <a:buFontTx/>
              <a:buChar char="-"/>
            </a:pPr>
            <a:r>
              <a:rPr lang="en-US" baseline="0" dirty="0"/>
              <a:t>Line voltage 48V</a:t>
            </a:r>
          </a:p>
          <a:p>
            <a:pPr marL="171450" indent="-171450">
              <a:buFontTx/>
              <a:buChar char="-"/>
            </a:pPr>
            <a:r>
              <a:rPr lang="en-US" baseline="0" dirty="0"/>
              <a:t>Current density 4A/mm</a:t>
            </a:r>
            <a:r>
              <a:rPr lang="en-US" baseline="30000" dirty="0"/>
              <a:t>2</a:t>
            </a:r>
          </a:p>
          <a:p>
            <a:pPr marL="171450" indent="-171450">
              <a:buFontTx/>
              <a:buChar char="-"/>
            </a:pPr>
            <a:r>
              <a:rPr lang="en-US" baseline="0" dirty="0"/>
              <a:t>Pole number 8</a:t>
            </a:r>
          </a:p>
          <a:p>
            <a:pPr marL="171450" indent="-171450">
              <a:buFontTx/>
              <a:buChar char="-"/>
            </a:pPr>
            <a:r>
              <a:rPr lang="en-US" baseline="0" dirty="0"/>
              <a:t>Remanence flux density 1.39 T</a:t>
            </a:r>
          </a:p>
          <a:p>
            <a:pPr marL="171450" indent="-171450">
              <a:buFontTx/>
              <a:buChar char="-"/>
            </a:pPr>
            <a:r>
              <a:rPr lang="en-US" baseline="0" dirty="0"/>
              <a:t>Air gap clearance 2.3 mm</a:t>
            </a:r>
          </a:p>
          <a:p>
            <a:pPr marL="171450" indent="-171450">
              <a:buFontTx/>
              <a:buChar char="-"/>
            </a:pPr>
            <a:r>
              <a:rPr lang="en-US" baseline="0" dirty="0"/>
              <a:t>Flat wire thickness 1 mm</a:t>
            </a:r>
          </a:p>
          <a:p>
            <a:pPr marL="171450" indent="-171450">
              <a:buFontTx/>
              <a:buChar char="-"/>
            </a:pPr>
            <a:r>
              <a:rPr lang="en-US" baseline="0" dirty="0"/>
              <a:t>Efficiency </a:t>
            </a:r>
            <a:r>
              <a:rPr lang="tr-TR" baseline="0" dirty="0"/>
              <a:t>&gt; 80%</a:t>
            </a:r>
          </a:p>
          <a:p>
            <a:pPr marL="171450" indent="-171450">
              <a:buFontTx/>
              <a:buChar char="-"/>
            </a:pPr>
            <a:r>
              <a:rPr lang="tr-TR" baseline="0" dirty="0" err="1"/>
              <a:t>Frequency</a:t>
            </a:r>
            <a:r>
              <a:rPr lang="tr-TR" baseline="0" dirty="0"/>
              <a:t> &lt;100 Hz</a:t>
            </a:r>
            <a:endParaRPr lang="en-US" baseline="0" dirty="0"/>
          </a:p>
        </p:txBody>
      </p:sp>
      <p:sp>
        <p:nvSpPr>
          <p:cNvPr id="4" name="Slayt Numarası Yer Tutucusu 3"/>
          <p:cNvSpPr>
            <a:spLocks noGrp="1"/>
          </p:cNvSpPr>
          <p:nvPr>
            <p:ph type="sldNum" sz="quarter" idx="10"/>
          </p:nvPr>
        </p:nvSpPr>
        <p:spPr/>
        <p:txBody>
          <a:bodyPr/>
          <a:lstStyle/>
          <a:p>
            <a:pPr>
              <a:defRPr/>
            </a:pPr>
            <a:fld id="{303AAD37-8495-4358-975D-7F228E51A688}" type="slidenum">
              <a:rPr lang="en-US" smtClean="0"/>
              <a:pPr>
                <a:defRPr/>
              </a:pPr>
              <a:t>12</a:t>
            </a:fld>
            <a:endParaRPr lang="en-US" dirty="0"/>
          </a:p>
        </p:txBody>
      </p:sp>
    </p:spTree>
    <p:extLst>
      <p:ext uri="{BB962C8B-B14F-4D97-AF65-F5344CB8AC3E}">
        <p14:creationId xmlns:p14="http://schemas.microsoft.com/office/powerpoint/2010/main" val="3533469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Tree>
    <p:extLst>
      <p:ext uri="{BB962C8B-B14F-4D97-AF65-F5344CB8AC3E}">
        <p14:creationId xmlns:p14="http://schemas.microsoft.com/office/powerpoint/2010/main" val="30257936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a:xfrm>
            <a:off x="609600" y="6552570"/>
            <a:ext cx="3617720" cy="275901"/>
          </a:xfrm>
          <a:prstGeom prst="rect">
            <a:avLst/>
          </a:prstGeom>
        </p:spPr>
        <p:txBody>
          <a:bodyPr/>
          <a:lstStyle/>
          <a:p>
            <a:pPr>
              <a:defRPr/>
            </a:pPr>
            <a:endParaRPr lang="en-US" dirty="0"/>
          </a:p>
        </p:txBody>
      </p:sp>
      <p:sp>
        <p:nvSpPr>
          <p:cNvPr id="5" name="Footer Placeholder 4"/>
          <p:cNvSpPr>
            <a:spLocks noGrp="1"/>
          </p:cNvSpPr>
          <p:nvPr>
            <p:ph type="ftr" sz="quarter" idx="11"/>
          </p:nvPr>
        </p:nvSpPr>
        <p:spPr>
          <a:xfrm>
            <a:off x="4165600" y="6347805"/>
            <a:ext cx="3860800" cy="365125"/>
          </a:xfrm>
          <a:prstGeom prst="rect">
            <a:avLst/>
          </a:prstGeom>
        </p:spPr>
        <p:txBody>
          <a:bodyPr/>
          <a:lstStyle/>
          <a:p>
            <a:endParaRPr lang="tr-TR" dirty="0"/>
          </a:p>
        </p:txBody>
      </p:sp>
      <p:sp>
        <p:nvSpPr>
          <p:cNvPr id="6" name="Slide Number Placeholder 5"/>
          <p:cNvSpPr>
            <a:spLocks noGrp="1"/>
          </p:cNvSpPr>
          <p:nvPr>
            <p:ph type="sldNum" sz="quarter" idx="12"/>
          </p:nvPr>
        </p:nvSpPr>
        <p:spPr>
          <a:xfrm>
            <a:off x="8737600" y="6558606"/>
            <a:ext cx="2844800" cy="263826"/>
          </a:xfrm>
          <a:prstGeom prst="rect">
            <a:avLst/>
          </a:prstGeom>
        </p:spPr>
        <p:txBody>
          <a:bodyPr/>
          <a:lstStyle/>
          <a:p>
            <a:pPr>
              <a:defRPr/>
            </a:pPr>
            <a:fld id="{A8C510B8-6146-408D-9D98-5CB776400640}" type="slidenum">
              <a:rPr lang="en-US" smtClean="0"/>
              <a:pPr>
                <a:defRPr/>
              </a:pPr>
              <a:t>‹#›</a:t>
            </a:fld>
            <a:endParaRPr lang="en-US" dirty="0"/>
          </a:p>
        </p:txBody>
      </p:sp>
    </p:spTree>
    <p:extLst>
      <p:ext uri="{BB962C8B-B14F-4D97-AF65-F5344CB8AC3E}">
        <p14:creationId xmlns:p14="http://schemas.microsoft.com/office/powerpoint/2010/main" val="2789055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7"/>
          <p:cNvSpPr>
            <a:spLocks noGrp="1"/>
          </p:cNvSpPr>
          <p:nvPr userDrawn="1">
            <p:ph type="sldNum" sz="quarter" idx="12"/>
          </p:nvPr>
        </p:nvSpPr>
        <p:spPr>
          <a:xfrm>
            <a:off x="8737600" y="6558606"/>
            <a:ext cx="2844800" cy="263826"/>
          </a:xfrm>
          <a:prstGeom prst="rect">
            <a:avLst/>
          </a:prstGeom>
        </p:spPr>
        <p:txBody>
          <a:bodyPr/>
          <a:lstStyle>
            <a:lvl1pPr>
              <a:defRPr/>
            </a:lvl1pPr>
          </a:lstStyle>
          <a:p>
            <a:pPr>
              <a:defRPr/>
            </a:pPr>
            <a:fld id="{C878F797-6006-4DDA-AFE9-456F280FE6C5}" type="slidenum">
              <a:rPr lang="en-US"/>
              <a:pPr>
                <a:defRPr/>
              </a:pPr>
              <a:t>‹#›</a:t>
            </a:fld>
            <a:endParaRPr lang="en-US" dirty="0"/>
          </a:p>
        </p:txBody>
      </p:sp>
      <p:sp>
        <p:nvSpPr>
          <p:cNvPr id="7" name="Date Placeholder 9"/>
          <p:cNvSpPr>
            <a:spLocks noGrp="1"/>
          </p:cNvSpPr>
          <p:nvPr>
            <p:ph type="dt" sz="half" idx="2"/>
          </p:nvPr>
        </p:nvSpPr>
        <p:spPr>
          <a:xfrm>
            <a:off x="609600" y="6523038"/>
            <a:ext cx="53340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endParaRPr lang="en-US" dirty="0"/>
          </a:p>
        </p:txBody>
      </p:sp>
    </p:spTree>
    <p:extLst>
      <p:ext uri="{BB962C8B-B14F-4D97-AF65-F5344CB8AC3E}">
        <p14:creationId xmlns:p14="http://schemas.microsoft.com/office/powerpoint/2010/main" val="43940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8"/>
          <p:cNvSpPr>
            <a:spLocks noGrp="1"/>
          </p:cNvSpPr>
          <p:nvPr>
            <p:ph type="title"/>
          </p:nvPr>
        </p:nvSpPr>
        <p:spPr bwMode="auto">
          <a:xfrm>
            <a:off x="609601" y="97014"/>
            <a:ext cx="11116159"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16636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Placeholder 8"/>
          <p:cNvSpPr>
            <a:spLocks noGrp="1"/>
          </p:cNvSpPr>
          <p:nvPr>
            <p:ph type="title"/>
          </p:nvPr>
        </p:nvSpPr>
        <p:spPr bwMode="auto">
          <a:xfrm>
            <a:off x="609601" y="97014"/>
            <a:ext cx="11116159"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0" numCol="1" anchor="ctr" anchorCtr="0" compatLnSpc="1">
            <a:prstTxWarp prst="textNoShape">
              <a:avLst/>
            </a:prstTxWarp>
          </a:bodyPr>
          <a:lstStyle/>
          <a:p>
            <a:pPr lvl="0"/>
            <a:r>
              <a:rPr lang="en-US" dirty="0"/>
              <a:t>Click to edit Master title style</a:t>
            </a:r>
          </a:p>
        </p:txBody>
      </p:sp>
      <p:sp>
        <p:nvSpPr>
          <p:cNvPr id="15" name="Date Placeholder 9"/>
          <p:cNvSpPr>
            <a:spLocks noGrp="1"/>
          </p:cNvSpPr>
          <p:nvPr>
            <p:ph type="dt" sz="half" idx="2"/>
          </p:nvPr>
        </p:nvSpPr>
        <p:spPr>
          <a:xfrm>
            <a:off x="609600" y="6523038"/>
            <a:ext cx="5334001" cy="266700"/>
          </a:xfrm>
          <a:prstGeom prst="rect">
            <a:avLst/>
          </a:prstGeom>
        </p:spPr>
        <p:txBody>
          <a:bodyPr vert="horz" lIns="0" tIns="0" rIns="0" bIns="0" anchor="b"/>
          <a:lstStyle>
            <a:lvl1pPr algn="l" eaLnBrk="1" fontAlgn="auto" latinLnBrk="0" hangingPunct="1">
              <a:spcBef>
                <a:spcPts val="0"/>
              </a:spcBef>
              <a:spcAft>
                <a:spcPts val="0"/>
              </a:spcAft>
              <a:defRPr kumimoji="0" sz="1150">
                <a:solidFill>
                  <a:srgbClr val="F2F2F2"/>
                </a:solidFill>
                <a:latin typeface="Century Gothic" panose="020B0502020202020204" pitchFamily="34" charset="0"/>
              </a:defRPr>
            </a:lvl1pPr>
          </a:lstStyle>
          <a:p>
            <a:pPr>
              <a:defRPr/>
            </a:pPr>
            <a:endParaRPr lang="en-US" dirty="0"/>
          </a:p>
        </p:txBody>
      </p:sp>
    </p:spTree>
    <p:extLst>
      <p:ext uri="{BB962C8B-B14F-4D97-AF65-F5344CB8AC3E}">
        <p14:creationId xmlns:p14="http://schemas.microsoft.com/office/powerpoint/2010/main" val="2069476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Özel Düze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Asıl başlık stili için tıklatın</a:t>
            </a:r>
            <a:endParaRPr lang="en-US" dirty="0"/>
          </a:p>
        </p:txBody>
      </p:sp>
    </p:spTree>
    <p:extLst>
      <p:ext uri="{BB962C8B-B14F-4D97-AF65-F5344CB8AC3E}">
        <p14:creationId xmlns:p14="http://schemas.microsoft.com/office/powerpoint/2010/main" val="1895732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Özel Düzen">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592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Özel Düze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284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858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Tree>
    <p:extLst>
      <p:ext uri="{BB962C8B-B14F-4D97-AF65-F5344CB8AC3E}">
        <p14:creationId xmlns:p14="http://schemas.microsoft.com/office/powerpoint/2010/main" val="3772043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Tree>
    <p:extLst>
      <p:ext uri="{BB962C8B-B14F-4D97-AF65-F5344CB8AC3E}">
        <p14:creationId xmlns:p14="http://schemas.microsoft.com/office/powerpoint/2010/main" val="423846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Tree>
    <p:extLst>
      <p:ext uri="{BB962C8B-B14F-4D97-AF65-F5344CB8AC3E}">
        <p14:creationId xmlns:p14="http://schemas.microsoft.com/office/powerpoint/2010/main" val="429156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88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552570"/>
            <a:ext cx="3617720" cy="275901"/>
          </a:xfrm>
          <a:prstGeom prst="rect">
            <a:avLst/>
          </a:prstGeom>
        </p:spPr>
        <p:txBody>
          <a:bodyPr/>
          <a:lstStyle/>
          <a:p>
            <a:pPr>
              <a:defRPr/>
            </a:pPr>
            <a:endParaRPr lang="en-US" dirty="0"/>
          </a:p>
        </p:txBody>
      </p:sp>
      <p:sp>
        <p:nvSpPr>
          <p:cNvPr id="6" name="Footer Placeholder 5"/>
          <p:cNvSpPr>
            <a:spLocks noGrp="1"/>
          </p:cNvSpPr>
          <p:nvPr>
            <p:ph type="ftr" sz="quarter" idx="11"/>
          </p:nvPr>
        </p:nvSpPr>
        <p:spPr>
          <a:xfrm>
            <a:off x="4165600" y="6347805"/>
            <a:ext cx="3860800" cy="365125"/>
          </a:xfrm>
          <a:prstGeom prst="rect">
            <a:avLst/>
          </a:prstGeom>
        </p:spPr>
        <p:txBody>
          <a:bodyPr/>
          <a:lstStyle/>
          <a:p>
            <a:endParaRPr lang="tr-TR" dirty="0"/>
          </a:p>
        </p:txBody>
      </p:sp>
      <p:sp>
        <p:nvSpPr>
          <p:cNvPr id="7" name="Slide Number Placeholder 6"/>
          <p:cNvSpPr>
            <a:spLocks noGrp="1"/>
          </p:cNvSpPr>
          <p:nvPr>
            <p:ph type="sldNum" sz="quarter" idx="12"/>
          </p:nvPr>
        </p:nvSpPr>
        <p:spPr>
          <a:xfrm>
            <a:off x="8737600" y="6558606"/>
            <a:ext cx="2844800" cy="263826"/>
          </a:xfrm>
          <a:prstGeom prst="rect">
            <a:avLst/>
          </a:prstGeom>
        </p:spPr>
        <p:txBody>
          <a:bodyPr/>
          <a:lstStyle/>
          <a:p>
            <a:pPr>
              <a:defRPr/>
            </a:pPr>
            <a:fld id="{A8C510B8-6146-408D-9D98-5CB776400640}" type="slidenum">
              <a:rPr lang="en-US" smtClean="0"/>
              <a:pPr>
                <a:defRPr/>
              </a:pPr>
              <a:t>‹#›</a:t>
            </a:fld>
            <a:endParaRPr lang="en-US" dirty="0"/>
          </a:p>
        </p:txBody>
      </p:sp>
    </p:spTree>
    <p:extLst>
      <p:ext uri="{BB962C8B-B14F-4D97-AF65-F5344CB8AC3E}">
        <p14:creationId xmlns:p14="http://schemas.microsoft.com/office/powerpoint/2010/main" val="3877228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552570"/>
            <a:ext cx="3617720" cy="275901"/>
          </a:xfrm>
          <a:prstGeom prst="rect">
            <a:avLst/>
          </a:prstGeom>
        </p:spPr>
        <p:txBody>
          <a:bodyPr/>
          <a:lstStyle/>
          <a:p>
            <a:pPr>
              <a:defRPr/>
            </a:pPr>
            <a:endParaRPr lang="en-US" dirty="0"/>
          </a:p>
        </p:txBody>
      </p:sp>
      <p:sp>
        <p:nvSpPr>
          <p:cNvPr id="6" name="Footer Placeholder 5"/>
          <p:cNvSpPr>
            <a:spLocks noGrp="1"/>
          </p:cNvSpPr>
          <p:nvPr>
            <p:ph type="ftr" sz="quarter" idx="11"/>
          </p:nvPr>
        </p:nvSpPr>
        <p:spPr>
          <a:xfrm>
            <a:off x="4165600" y="6347805"/>
            <a:ext cx="3860800" cy="365125"/>
          </a:xfrm>
          <a:prstGeom prst="rect">
            <a:avLst/>
          </a:prstGeom>
        </p:spPr>
        <p:txBody>
          <a:bodyPr/>
          <a:lstStyle/>
          <a:p>
            <a:endParaRPr lang="tr-TR" dirty="0"/>
          </a:p>
        </p:txBody>
      </p:sp>
      <p:sp>
        <p:nvSpPr>
          <p:cNvPr id="7" name="Slide Number Placeholder 6"/>
          <p:cNvSpPr>
            <a:spLocks noGrp="1"/>
          </p:cNvSpPr>
          <p:nvPr>
            <p:ph type="sldNum" sz="quarter" idx="12"/>
          </p:nvPr>
        </p:nvSpPr>
        <p:spPr>
          <a:xfrm>
            <a:off x="8737600" y="6558606"/>
            <a:ext cx="2844800" cy="263826"/>
          </a:xfrm>
          <a:prstGeom prst="rect">
            <a:avLst/>
          </a:prstGeom>
        </p:spPr>
        <p:txBody>
          <a:bodyPr/>
          <a:lstStyle/>
          <a:p>
            <a:pPr>
              <a:defRPr/>
            </a:pPr>
            <a:fld id="{A8C510B8-6146-408D-9D98-5CB776400640}" type="slidenum">
              <a:rPr lang="en-US" smtClean="0"/>
              <a:pPr>
                <a:defRPr/>
              </a:pPr>
              <a:t>‹#›</a:t>
            </a:fld>
            <a:endParaRPr lang="en-US" dirty="0"/>
          </a:p>
        </p:txBody>
      </p:sp>
    </p:spTree>
    <p:extLst>
      <p:ext uri="{BB962C8B-B14F-4D97-AF65-F5344CB8AC3E}">
        <p14:creationId xmlns:p14="http://schemas.microsoft.com/office/powerpoint/2010/main" val="1245399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3" name="Vertical Text Placeholder 2"/>
          <p:cNvSpPr>
            <a:spLocks noGrp="1"/>
          </p:cNvSpPr>
          <p:nvPr>
            <p:ph type="body" orient="vert" idx="1"/>
          </p:nvPr>
        </p:nvSpPr>
        <p:spPr/>
        <p:txBody>
          <a:bodyPr vert="eaVert"/>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609600" y="6552570"/>
            <a:ext cx="3617720" cy="275901"/>
          </a:xfrm>
          <a:prstGeom prst="rect">
            <a:avLst/>
          </a:prstGeom>
        </p:spPr>
        <p:txBody>
          <a:bodyPr/>
          <a:lstStyle/>
          <a:p>
            <a:pPr>
              <a:defRPr/>
            </a:pPr>
            <a:endParaRPr lang="en-US" noProof="0" dirty="0"/>
          </a:p>
        </p:txBody>
      </p:sp>
      <p:sp>
        <p:nvSpPr>
          <p:cNvPr id="5" name="Footer Placeholder 4"/>
          <p:cNvSpPr>
            <a:spLocks noGrp="1"/>
          </p:cNvSpPr>
          <p:nvPr>
            <p:ph type="ftr" sz="quarter" idx="11"/>
          </p:nvPr>
        </p:nvSpPr>
        <p:spPr>
          <a:xfrm>
            <a:off x="4165600" y="6347805"/>
            <a:ext cx="3860800" cy="365125"/>
          </a:xfrm>
          <a:prstGeom prst="rect">
            <a:avLst/>
          </a:prstGeom>
        </p:spPr>
        <p:txBody>
          <a:bodyPr/>
          <a:lstStyle/>
          <a:p>
            <a:endParaRPr lang="en-US" noProof="0" dirty="0"/>
          </a:p>
        </p:txBody>
      </p:sp>
      <p:sp>
        <p:nvSpPr>
          <p:cNvPr id="6" name="Slide Number Placeholder 5"/>
          <p:cNvSpPr>
            <a:spLocks noGrp="1"/>
          </p:cNvSpPr>
          <p:nvPr>
            <p:ph type="sldNum" sz="quarter" idx="12"/>
          </p:nvPr>
        </p:nvSpPr>
        <p:spPr>
          <a:xfrm>
            <a:off x="8737600" y="6558606"/>
            <a:ext cx="2844800" cy="263826"/>
          </a:xfrm>
          <a:prstGeom prst="rect">
            <a:avLst/>
          </a:prstGeom>
        </p:spPr>
        <p:txBody>
          <a:bodyPr/>
          <a:lstStyle/>
          <a:p>
            <a:pPr>
              <a:defRPr/>
            </a:pPr>
            <a:fld id="{A8C510B8-6146-408D-9D98-5CB776400640}" type="slidenum">
              <a:rPr lang="en-US" noProof="0" smtClean="0"/>
              <a:pPr>
                <a:defRPr/>
              </a:pPr>
              <a:t>‹#›</a:t>
            </a:fld>
            <a:endParaRPr lang="en-US" noProof="0" dirty="0"/>
          </a:p>
        </p:txBody>
      </p:sp>
    </p:spTree>
    <p:extLst>
      <p:ext uri="{BB962C8B-B14F-4D97-AF65-F5344CB8AC3E}">
        <p14:creationId xmlns:p14="http://schemas.microsoft.com/office/powerpoint/2010/main" val="3395064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Rectangle 7"/>
          <p:cNvSpPr/>
          <p:nvPr userDrawn="1"/>
        </p:nvSpPr>
        <p:spPr bwMode="auto">
          <a:xfrm>
            <a:off x="0" y="6498782"/>
            <a:ext cx="12192000" cy="35390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C20024"/>
              </a:solidFill>
            </a:endParaRPr>
          </a:p>
        </p:txBody>
      </p:sp>
      <p:sp>
        <p:nvSpPr>
          <p:cNvPr id="11" name="Slide Number Placeholder 5"/>
          <p:cNvSpPr txBox="1">
            <a:spLocks/>
          </p:cNvSpPr>
          <p:nvPr userDrawn="1"/>
        </p:nvSpPr>
        <p:spPr>
          <a:xfrm>
            <a:off x="7034544" y="6490164"/>
            <a:ext cx="5157456" cy="37114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ctr">
              <a:defRPr/>
            </a:pPr>
            <a:r>
              <a:rPr lang="en-US" sz="1800" b="0" i="0" baseline="0" noProof="0" dirty="0" err="1"/>
              <a:t>MegaLine</a:t>
            </a:r>
            <a:endParaRPr lang="en-US" sz="1800" b="0" i="0" dirty="0"/>
          </a:p>
        </p:txBody>
      </p:sp>
      <p:sp>
        <p:nvSpPr>
          <p:cNvPr id="13" name="Slide Number Placeholder 5"/>
          <p:cNvSpPr txBox="1">
            <a:spLocks/>
          </p:cNvSpPr>
          <p:nvPr userDrawn="1"/>
        </p:nvSpPr>
        <p:spPr>
          <a:xfrm>
            <a:off x="11199137" y="6474714"/>
            <a:ext cx="919868" cy="402044"/>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r">
              <a:defRPr/>
            </a:pPr>
            <a:fld id="{A5B596B7-E5D1-4535-B30E-BDAA45A83568}" type="slidenum">
              <a:rPr lang="tr-TR" sz="2000" b="1" smtClean="0"/>
              <a:t>‹#›</a:t>
            </a:fld>
            <a:r>
              <a:rPr lang="tr-TR" sz="2000" b="1" dirty="0"/>
              <a:t>/</a:t>
            </a:r>
            <a:r>
              <a:rPr lang="en-US" sz="2000" b="1" dirty="0"/>
              <a:t>6</a:t>
            </a:r>
          </a:p>
        </p:txBody>
      </p:sp>
      <p:sp>
        <p:nvSpPr>
          <p:cNvPr id="14" name="Slide Number Placeholder 5"/>
          <p:cNvSpPr txBox="1">
            <a:spLocks/>
          </p:cNvSpPr>
          <p:nvPr userDrawn="1"/>
        </p:nvSpPr>
        <p:spPr>
          <a:xfrm>
            <a:off x="-37754" y="6443030"/>
            <a:ext cx="5959755" cy="465412"/>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ctr">
              <a:defRPr/>
            </a:pPr>
            <a:r>
              <a:rPr lang="en-US" sz="1800" b="0" baseline="0" noProof="0" dirty="0"/>
              <a:t>Future Wisconsin Grid</a:t>
            </a:r>
            <a:endParaRPr lang="en-US" sz="1800" b="0" noProof="0" dirty="0"/>
          </a:p>
        </p:txBody>
      </p:sp>
      <p:pic>
        <p:nvPicPr>
          <p:cNvPr id="7" name="Picture 6">
            <a:extLst>
              <a:ext uri="{FF2B5EF4-FFF2-40B4-BE49-F238E27FC236}">
                <a16:creationId xmlns:a16="http://schemas.microsoft.com/office/drawing/2014/main" id="{326AD056-6D57-41BC-A7C6-942EA44535D3}"/>
              </a:ext>
            </a:extLst>
          </p:cNvPr>
          <p:cNvPicPr>
            <a:picLocks noChangeAspect="1"/>
          </p:cNvPicPr>
          <p:nvPr userDrawn="1"/>
        </p:nvPicPr>
        <p:blipFill>
          <a:blip r:embed="rId17"/>
          <a:stretch>
            <a:fillRect/>
          </a:stretch>
        </p:blipFill>
        <p:spPr>
          <a:xfrm>
            <a:off x="0" y="45772"/>
            <a:ext cx="1463147" cy="1463147"/>
          </a:xfrm>
          <a:prstGeom prst="rect">
            <a:avLst/>
          </a:prstGeom>
        </p:spPr>
      </p:pic>
      <p:pic>
        <p:nvPicPr>
          <p:cNvPr id="16" name="Picture 15">
            <a:extLst>
              <a:ext uri="{FF2B5EF4-FFF2-40B4-BE49-F238E27FC236}">
                <a16:creationId xmlns:a16="http://schemas.microsoft.com/office/drawing/2014/main" id="{CB5CA41F-5CE3-4B32-A910-0560F73AE821}"/>
              </a:ext>
            </a:extLst>
          </p:cNvPr>
          <p:cNvPicPr>
            <a:picLocks noChangeAspect="1"/>
          </p:cNvPicPr>
          <p:nvPr userDrawn="1"/>
        </p:nvPicPr>
        <p:blipFill rotWithShape="1">
          <a:blip r:embed="rId17"/>
          <a:srcRect l="8170" t="32581" r="8470" b="23527"/>
          <a:stretch/>
        </p:blipFill>
        <p:spPr>
          <a:xfrm>
            <a:off x="5792472" y="6500215"/>
            <a:ext cx="685800" cy="361094"/>
          </a:xfrm>
          <a:prstGeom prst="rect">
            <a:avLst/>
          </a:prstGeom>
        </p:spPr>
      </p:pic>
    </p:spTree>
    <p:extLst>
      <p:ext uri="{BB962C8B-B14F-4D97-AF65-F5344CB8AC3E}">
        <p14:creationId xmlns:p14="http://schemas.microsoft.com/office/powerpoint/2010/main" val="3588584485"/>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3945" r:id="rId11"/>
    <p:sldLayoutId id="2147483946" r:id="rId12"/>
    <p:sldLayoutId id="2147483948" r:id="rId13"/>
    <p:sldLayoutId id="2147484034" r:id="rId14"/>
    <p:sldLayoutId id="2147484038"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1" name="Slide Number Placeholder 5"/>
          <p:cNvSpPr txBox="1">
            <a:spLocks/>
          </p:cNvSpPr>
          <p:nvPr userDrawn="1"/>
        </p:nvSpPr>
        <p:spPr>
          <a:xfrm>
            <a:off x="7034544" y="6490164"/>
            <a:ext cx="5157456" cy="37114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ctr">
              <a:defRPr/>
            </a:pPr>
            <a:r>
              <a:rPr lang="tr-TR" sz="1800" b="0" i="0" baseline="0" noProof="0" dirty="0"/>
              <a:t>G. Cakal, September </a:t>
            </a:r>
            <a:r>
              <a:rPr lang="en-US" sz="1800" b="0" i="0" baseline="0" dirty="0"/>
              <a:t>20</a:t>
            </a:r>
            <a:r>
              <a:rPr lang="tr-TR" sz="1800" b="0" i="0" baseline="0" dirty="0"/>
              <a:t>20</a:t>
            </a:r>
            <a:endParaRPr lang="en-US" sz="1800" b="0" i="0" dirty="0"/>
          </a:p>
        </p:txBody>
      </p:sp>
      <p:sp>
        <p:nvSpPr>
          <p:cNvPr id="13" name="Slide Number Placeholder 5"/>
          <p:cNvSpPr txBox="1">
            <a:spLocks/>
          </p:cNvSpPr>
          <p:nvPr userDrawn="1"/>
        </p:nvSpPr>
        <p:spPr>
          <a:xfrm>
            <a:off x="11199137" y="6474714"/>
            <a:ext cx="919868" cy="402044"/>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r">
              <a:defRPr/>
            </a:pPr>
            <a:fld id="{A5B596B7-E5D1-4535-B30E-BDAA45A83568}" type="slidenum">
              <a:rPr lang="tr-TR" sz="2000" b="1" smtClean="0"/>
              <a:t>‹#›</a:t>
            </a:fld>
            <a:r>
              <a:rPr lang="tr-TR" sz="2000" b="1" dirty="0"/>
              <a:t>/24</a:t>
            </a:r>
            <a:endParaRPr lang="en-US" sz="2000" b="1" dirty="0"/>
          </a:p>
        </p:txBody>
      </p:sp>
      <p:sp>
        <p:nvSpPr>
          <p:cNvPr id="10" name="Slide Number Placeholder 5"/>
          <p:cNvSpPr txBox="1">
            <a:spLocks/>
          </p:cNvSpPr>
          <p:nvPr userDrawn="1"/>
        </p:nvSpPr>
        <p:spPr>
          <a:xfrm>
            <a:off x="6285545" y="6490164"/>
            <a:ext cx="853851" cy="37114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bg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Constantia" panose="02030602050306030303" pitchFamily="18" charset="0"/>
                <a:ea typeface="+mn-ea"/>
                <a:cs typeface="+mn-cs"/>
              </a:defRPr>
            </a:lvl5pPr>
            <a:lvl6pPr marL="2286000" algn="l" defTabSz="914400" rtl="0" eaLnBrk="1" latinLnBrk="0" hangingPunct="1">
              <a:defRPr kern="1200">
                <a:solidFill>
                  <a:schemeClr val="tx1"/>
                </a:solidFill>
                <a:latin typeface="Constantia" panose="02030602050306030303" pitchFamily="18" charset="0"/>
                <a:ea typeface="+mn-ea"/>
                <a:cs typeface="+mn-cs"/>
              </a:defRPr>
            </a:lvl6pPr>
            <a:lvl7pPr marL="2743200" algn="l" defTabSz="914400" rtl="0" eaLnBrk="1" latinLnBrk="0" hangingPunct="1">
              <a:defRPr kern="1200">
                <a:solidFill>
                  <a:schemeClr val="tx1"/>
                </a:solidFill>
                <a:latin typeface="Constantia" panose="02030602050306030303" pitchFamily="18" charset="0"/>
                <a:ea typeface="+mn-ea"/>
                <a:cs typeface="+mn-cs"/>
              </a:defRPr>
            </a:lvl7pPr>
            <a:lvl8pPr marL="3200400" algn="l" defTabSz="914400" rtl="0" eaLnBrk="1" latinLnBrk="0" hangingPunct="1">
              <a:defRPr kern="1200">
                <a:solidFill>
                  <a:schemeClr val="tx1"/>
                </a:solidFill>
                <a:latin typeface="Constantia" panose="02030602050306030303" pitchFamily="18" charset="0"/>
                <a:ea typeface="+mn-ea"/>
                <a:cs typeface="+mn-cs"/>
              </a:defRPr>
            </a:lvl8pPr>
            <a:lvl9pPr marL="3657600" algn="l" defTabSz="914400" rtl="0" eaLnBrk="1" latinLnBrk="0" hangingPunct="1">
              <a:defRPr kern="1200">
                <a:solidFill>
                  <a:schemeClr val="tx1"/>
                </a:solidFill>
                <a:latin typeface="Constantia" panose="02030602050306030303" pitchFamily="18" charset="0"/>
                <a:ea typeface="+mn-ea"/>
                <a:cs typeface="+mn-cs"/>
              </a:defRPr>
            </a:lvl9pPr>
          </a:lstStyle>
          <a:p>
            <a:pPr algn="l">
              <a:defRPr/>
            </a:pPr>
            <a:r>
              <a:rPr lang="tr-TR" sz="1800" b="0" baseline="0" dirty="0"/>
              <a:t>METU</a:t>
            </a:r>
            <a:endParaRPr lang="en-US" sz="1800" b="0" dirty="0"/>
          </a:p>
        </p:txBody>
      </p:sp>
      <p:cxnSp>
        <p:nvCxnSpPr>
          <p:cNvPr id="26" name="Straight Connector 18"/>
          <p:cNvCxnSpPr/>
          <p:nvPr userDrawn="1"/>
        </p:nvCxnSpPr>
        <p:spPr>
          <a:xfrm>
            <a:off x="1068388" y="2768608"/>
            <a:ext cx="10058400" cy="0"/>
          </a:xfrm>
          <a:prstGeom prst="line">
            <a:avLst/>
          </a:prstGeom>
          <a:noFill/>
          <a:ln w="38100" cap="flat" cmpd="sng" algn="ctr">
            <a:solidFill>
              <a:srgbClr val="7030A0"/>
            </a:solidFill>
            <a:prstDash val="solid"/>
          </a:ln>
          <a:effectLst/>
        </p:spPr>
      </p:cxnSp>
      <p:cxnSp>
        <p:nvCxnSpPr>
          <p:cNvPr id="27" name="Straight Connector 19"/>
          <p:cNvCxnSpPr/>
          <p:nvPr userDrawn="1"/>
        </p:nvCxnSpPr>
        <p:spPr>
          <a:xfrm>
            <a:off x="3034363" y="4160564"/>
            <a:ext cx="6126480" cy="0"/>
          </a:xfrm>
          <a:prstGeom prst="line">
            <a:avLst/>
          </a:prstGeom>
          <a:noFill/>
          <a:ln w="38100" cap="flat" cmpd="sng" algn="ctr">
            <a:solidFill>
              <a:srgbClr val="7030A0"/>
            </a:solidFill>
            <a:prstDash val="solid"/>
          </a:ln>
          <a:effectLst/>
        </p:spPr>
      </p:cxnSp>
      <p:sp>
        <p:nvSpPr>
          <p:cNvPr id="28" name="Rectangle 21"/>
          <p:cNvSpPr/>
          <p:nvPr userDrawn="1"/>
        </p:nvSpPr>
        <p:spPr>
          <a:xfrm>
            <a:off x="0" y="6391275"/>
            <a:ext cx="12192000" cy="4667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B3E068B-49EC-477E-A971-02A73BFA1DAE}"/>
              </a:ext>
            </a:extLst>
          </p:cNvPr>
          <p:cNvPicPr>
            <a:picLocks noChangeAspect="1"/>
          </p:cNvPicPr>
          <p:nvPr userDrawn="1"/>
        </p:nvPicPr>
        <p:blipFill rotWithShape="1">
          <a:blip r:embed="rId3"/>
          <a:srcRect l="8170" t="32581" r="8470" b="23527"/>
          <a:stretch/>
        </p:blipFill>
        <p:spPr>
          <a:xfrm>
            <a:off x="5634977" y="6375825"/>
            <a:ext cx="922045" cy="485484"/>
          </a:xfrm>
          <a:prstGeom prst="rect">
            <a:avLst/>
          </a:prstGeom>
        </p:spPr>
      </p:pic>
    </p:spTree>
    <p:extLst>
      <p:ext uri="{BB962C8B-B14F-4D97-AF65-F5344CB8AC3E}">
        <p14:creationId xmlns:p14="http://schemas.microsoft.com/office/powerpoint/2010/main" val="1307012117"/>
      </p:ext>
    </p:extLst>
  </p:cSld>
  <p:clrMap bg1="lt1" tx1="dk1" bg2="lt2" tx2="dk2" accent1="accent1" accent2="accent2" accent3="accent3" accent4="accent4" accent5="accent5" accent6="accent6" hlink="hlink" folHlink="folHlink"/>
  <p:sldLayoutIdLst>
    <p:sldLayoutId id="214748403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jpeg"/><Relationship Id="rId5" Type="http://schemas.microsoft.com/office/2007/relationships/hdphoto" Target="../media/hdphoto1.wdp"/><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jpeg"/><Relationship Id="rId5" Type="http://schemas.microsoft.com/office/2007/relationships/hdphoto" Target="../media/hdphoto2.wdp"/><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5.png"/><Relationship Id="rId4" Type="http://schemas.openxmlformats.org/officeDocument/2006/relationships/image" Target="../media/image64.jpeg"/></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88.emf"/><Relationship Id="rId4" Type="http://schemas.openxmlformats.org/officeDocument/2006/relationships/image" Target="../media/image84.png"/><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microsoft.com/office/2007/relationships/media" Target="../media/media5.mp4"/><Relationship Id="rId7" Type="http://schemas.openxmlformats.org/officeDocument/2006/relationships/image" Target="../media/image9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5.xml"/><Relationship Id="rId11" Type="http://schemas.openxmlformats.org/officeDocument/2006/relationships/image" Target="../media/image103.png"/><Relationship Id="rId5" Type="http://schemas.openxmlformats.org/officeDocument/2006/relationships/slideLayout" Target="../slideLayouts/slideLayout2.xml"/><Relationship Id="rId10" Type="http://schemas.openxmlformats.org/officeDocument/2006/relationships/image" Target="../media/image102.png"/><Relationship Id="rId4" Type="http://schemas.openxmlformats.org/officeDocument/2006/relationships/video" Target="../media/media5.mp4"/><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342030" y="225631"/>
            <a:ext cx="11527770" cy="2572571"/>
          </a:xfrm>
          <a:prstGeom prst="rect">
            <a:avLst/>
          </a:prstGeom>
        </p:spPr>
        <p:txBody>
          <a:bodyPr vert="horz" lIns="0" tIns="0" rIns="0" bIns="0" rtlCol="0" anchor="ctr">
            <a:noAutofit/>
          </a:bodyPr>
          <a:lstStyle>
            <a:lvl1pPr algn="ctr" defTabSz="914400" rtl="0" eaLnBrk="1" latinLnBrk="0" hangingPunct="1">
              <a:spcBef>
                <a:spcPct val="0"/>
              </a:spcBef>
              <a:buNone/>
              <a:defRPr sz="4400" b="1" kern="1200">
                <a:solidFill>
                  <a:schemeClr val="tx1"/>
                </a:solidFill>
                <a:latin typeface="Arial" pitchFamily="34" charset="0"/>
                <a:ea typeface="+mj-ea"/>
                <a:cs typeface="Arial" pitchFamily="34" charset="0"/>
              </a:defRPr>
            </a:lvl1pPr>
          </a:lstStyle>
          <a:p>
            <a:pPr fontAlgn="auto">
              <a:spcAft>
                <a:spcPts val="0"/>
              </a:spcAft>
              <a:defRPr/>
            </a:pPr>
            <a:r>
              <a:rPr lang="en-US" sz="3600" dirty="0"/>
              <a:t>Axial Flux Permanent Magnet Machine with </a:t>
            </a:r>
          </a:p>
          <a:p>
            <a:pPr fontAlgn="auto">
              <a:spcAft>
                <a:spcPts val="0"/>
              </a:spcAft>
              <a:defRPr/>
            </a:pPr>
            <a:r>
              <a:rPr lang="en-US" sz="3600" dirty="0"/>
              <a:t>Novel Flat Winding </a:t>
            </a:r>
          </a:p>
          <a:p>
            <a:pPr fontAlgn="auto">
              <a:spcAft>
                <a:spcPts val="0"/>
              </a:spcAft>
              <a:defRPr/>
            </a:pPr>
            <a:r>
              <a:rPr lang="en-US" sz="3600" dirty="0"/>
              <a:t>Made of Conductor Sheet</a:t>
            </a:r>
          </a:p>
        </p:txBody>
      </p:sp>
      <p:sp>
        <p:nvSpPr>
          <p:cNvPr id="17" name="Subtitle 2"/>
          <p:cNvSpPr txBox="1">
            <a:spLocks/>
          </p:cNvSpPr>
          <p:nvPr/>
        </p:nvSpPr>
        <p:spPr>
          <a:xfrm>
            <a:off x="1122647" y="2969129"/>
            <a:ext cx="9966536" cy="1397321"/>
          </a:xfrm>
          <a:prstGeom prst="rect">
            <a:avLst/>
          </a:prstGeom>
        </p:spPr>
        <p:txBody>
          <a:bodyPr vert="horz" lIns="0" tIns="0" rIns="0" bIns="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defRPr/>
            </a:pPr>
            <a:r>
              <a:rPr lang="tr-TR" sz="2800" b="1" dirty="0">
                <a:solidFill>
                  <a:sysClr val="windowText" lastClr="000000"/>
                </a:solidFill>
              </a:rPr>
              <a:t>Gökhan Çakal</a:t>
            </a:r>
            <a:endParaRPr lang="tr-TR" sz="2800" b="1" noProof="1">
              <a:solidFill>
                <a:sysClr val="windowText" lastClr="000000"/>
              </a:solidFill>
            </a:endParaRPr>
          </a:p>
          <a:p>
            <a:pPr fontAlgn="auto">
              <a:spcAft>
                <a:spcPts val="0"/>
              </a:spcAft>
              <a:defRPr/>
            </a:pPr>
            <a:r>
              <a:rPr lang="tr-TR" sz="2600" dirty="0" err="1">
                <a:solidFill>
                  <a:sysClr val="windowText" lastClr="000000"/>
                </a:solidFill>
              </a:rPr>
              <a:t>MSc</a:t>
            </a:r>
            <a:r>
              <a:rPr lang="tr-TR" sz="2600" dirty="0">
                <a:solidFill>
                  <a:sysClr val="windowText" lastClr="000000"/>
                </a:solidFill>
              </a:rPr>
              <a:t> </a:t>
            </a:r>
            <a:r>
              <a:rPr lang="tr-TR" sz="2600" dirty="0" err="1">
                <a:solidFill>
                  <a:sysClr val="windowText" lastClr="000000"/>
                </a:solidFill>
              </a:rPr>
              <a:t>Thesis</a:t>
            </a:r>
            <a:r>
              <a:rPr lang="tr-TR" sz="2600" dirty="0">
                <a:solidFill>
                  <a:sysClr val="windowText" lastClr="000000"/>
                </a:solidFill>
              </a:rPr>
              <a:t> </a:t>
            </a:r>
            <a:r>
              <a:rPr lang="tr-TR" sz="2600" dirty="0" err="1">
                <a:solidFill>
                  <a:sysClr val="windowText" lastClr="000000"/>
                </a:solidFill>
              </a:rPr>
              <a:t>Defense</a:t>
            </a:r>
            <a:endParaRPr lang="en-US" sz="2600" baseline="30000" dirty="0">
              <a:solidFill>
                <a:sysClr val="windowText" lastClr="000000"/>
              </a:solidFill>
            </a:endParaRPr>
          </a:p>
        </p:txBody>
      </p:sp>
      <p:cxnSp>
        <p:nvCxnSpPr>
          <p:cNvPr id="19" name="Straight Connector 18"/>
          <p:cNvCxnSpPr/>
          <p:nvPr/>
        </p:nvCxnSpPr>
        <p:spPr>
          <a:xfrm>
            <a:off x="1068388" y="2768608"/>
            <a:ext cx="10058400" cy="0"/>
          </a:xfrm>
          <a:prstGeom prst="line">
            <a:avLst/>
          </a:prstGeom>
          <a:noFill/>
          <a:ln w="38100" cap="flat" cmpd="sng" algn="ctr">
            <a:solidFill>
              <a:srgbClr val="C00000"/>
            </a:solidFill>
            <a:prstDash val="solid"/>
          </a:ln>
          <a:effectLst/>
        </p:spPr>
      </p:cxnSp>
      <p:cxnSp>
        <p:nvCxnSpPr>
          <p:cNvPr id="20" name="Straight Connector 19"/>
          <p:cNvCxnSpPr/>
          <p:nvPr/>
        </p:nvCxnSpPr>
        <p:spPr>
          <a:xfrm>
            <a:off x="3034363" y="4160564"/>
            <a:ext cx="6126480" cy="0"/>
          </a:xfrm>
          <a:prstGeom prst="line">
            <a:avLst/>
          </a:prstGeom>
          <a:noFill/>
          <a:ln w="38100" cap="flat" cmpd="sng" algn="ctr">
            <a:solidFill>
              <a:srgbClr val="C00000"/>
            </a:solidFill>
            <a:prstDash val="solid"/>
          </a:ln>
          <a:effectLst/>
        </p:spPr>
      </p:cxnSp>
      <p:sp>
        <p:nvSpPr>
          <p:cNvPr id="13" name="Subtitle 2"/>
          <p:cNvSpPr txBox="1">
            <a:spLocks/>
          </p:cNvSpPr>
          <p:nvPr/>
        </p:nvSpPr>
        <p:spPr>
          <a:xfrm>
            <a:off x="4301651" y="5583761"/>
            <a:ext cx="3589558" cy="483208"/>
          </a:xfrm>
          <a:prstGeom prst="rect">
            <a:avLst/>
          </a:prstGeom>
        </p:spPr>
        <p:txBody>
          <a:bodyPr vert="horz" lIns="0" tIns="0" rIns="0" bIns="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defRPr/>
            </a:pPr>
            <a:r>
              <a:rPr lang="tr-TR" sz="2400" dirty="0">
                <a:solidFill>
                  <a:sysClr val="windowText" lastClr="000000"/>
                </a:solidFill>
              </a:rPr>
              <a:t>September 2020 </a:t>
            </a:r>
          </a:p>
        </p:txBody>
      </p:sp>
      <p:sp>
        <p:nvSpPr>
          <p:cNvPr id="12" name="Subtitle 2"/>
          <p:cNvSpPr txBox="1">
            <a:spLocks/>
          </p:cNvSpPr>
          <p:nvPr/>
        </p:nvSpPr>
        <p:spPr>
          <a:xfrm>
            <a:off x="1122647" y="4543635"/>
            <a:ext cx="9966536" cy="1397321"/>
          </a:xfrm>
          <a:prstGeom prst="rect">
            <a:avLst/>
          </a:prstGeom>
        </p:spPr>
        <p:txBody>
          <a:bodyPr vert="horz" lIns="0" tIns="0" rIns="0" bIns="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defRPr/>
            </a:pPr>
            <a:r>
              <a:rPr lang="tr-TR" sz="2600" dirty="0">
                <a:solidFill>
                  <a:sysClr val="windowText" lastClr="000000"/>
                </a:solidFill>
              </a:rPr>
              <a:t>METU, </a:t>
            </a:r>
            <a:r>
              <a:rPr lang="en-US" sz="2600" dirty="0">
                <a:solidFill>
                  <a:sysClr val="windowText" lastClr="000000"/>
                </a:solidFill>
              </a:rPr>
              <a:t>Department</a:t>
            </a:r>
            <a:r>
              <a:rPr lang="tr-TR" sz="2600" dirty="0">
                <a:solidFill>
                  <a:sysClr val="windowText" lastClr="000000"/>
                </a:solidFill>
              </a:rPr>
              <a:t> of </a:t>
            </a:r>
            <a:r>
              <a:rPr lang="en-US" sz="2600" dirty="0">
                <a:solidFill>
                  <a:sysClr val="windowText" lastClr="000000"/>
                </a:solidFill>
              </a:rPr>
              <a:t>Electrical and Electronics Engineering</a:t>
            </a:r>
            <a:r>
              <a:rPr lang="tr-TR" sz="2600" dirty="0">
                <a:solidFill>
                  <a:sysClr val="windowText" lastClr="000000"/>
                </a:solidFill>
              </a:rPr>
              <a:t> Ankara, TURKEY</a:t>
            </a:r>
            <a:endParaRPr lang="en-US" sz="2600" baseline="30000" dirty="0">
              <a:solidFill>
                <a:sysClr val="windowText" lastClr="000000"/>
              </a:solidFill>
            </a:endParaRPr>
          </a:p>
        </p:txBody>
      </p:sp>
    </p:spTree>
    <p:extLst>
      <p:ext uri="{BB962C8B-B14F-4D97-AF65-F5344CB8AC3E}">
        <p14:creationId xmlns:p14="http://schemas.microsoft.com/office/powerpoint/2010/main" val="1797182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Other Parameters</a:t>
            </a:r>
          </a:p>
        </p:txBody>
      </p:sp>
      <p:sp>
        <p:nvSpPr>
          <p:cNvPr id="19" name="Metin Yer Tutucusu 4"/>
          <p:cNvSpPr>
            <a:spLocks noGrp="1"/>
          </p:cNvSpPr>
          <p:nvPr>
            <p:ph type="body" idx="1"/>
          </p:nvPr>
        </p:nvSpPr>
        <p:spPr>
          <a:xfrm>
            <a:off x="199825" y="1096593"/>
            <a:ext cx="4031415" cy="639762"/>
          </a:xfrm>
        </p:spPr>
        <p:txBody>
          <a:bodyPr>
            <a:normAutofit fontScale="92500"/>
          </a:bodyPr>
          <a:lstStyle/>
          <a:p>
            <a:r>
              <a:rPr lang="en-US" sz="2400" b="1" dirty="0">
                <a:solidFill>
                  <a:schemeClr val="tx1"/>
                </a:solidFill>
                <a:latin typeface="Arial" panose="020B0604020202020204" pitchFamily="34" charset="0"/>
                <a:cs typeface="Arial" panose="020B0604020202020204" pitchFamily="34" charset="0"/>
              </a:rPr>
              <a:t>Induced voltage and torque</a:t>
            </a:r>
          </a:p>
        </p:txBody>
      </p:sp>
      <p:pic>
        <p:nvPicPr>
          <p:cNvPr id="6" name="Resim 5"/>
          <p:cNvPicPr>
            <a:picLocks noChangeAspect="1"/>
          </p:cNvPicPr>
          <p:nvPr/>
        </p:nvPicPr>
        <p:blipFill>
          <a:blip r:embed="rId3"/>
          <a:stretch>
            <a:fillRect/>
          </a:stretch>
        </p:blipFill>
        <p:spPr>
          <a:xfrm>
            <a:off x="786515" y="2194253"/>
            <a:ext cx="2858036" cy="2477978"/>
          </a:xfrm>
          <a:prstGeom prst="rect">
            <a:avLst/>
          </a:prstGeom>
        </p:spPr>
      </p:pic>
      <p:pic>
        <p:nvPicPr>
          <p:cNvPr id="8" name="Resim 7"/>
          <p:cNvPicPr>
            <a:picLocks noChangeAspect="1"/>
          </p:cNvPicPr>
          <p:nvPr/>
        </p:nvPicPr>
        <p:blipFill>
          <a:blip r:embed="rId4"/>
          <a:stretch>
            <a:fillRect/>
          </a:stretch>
        </p:blipFill>
        <p:spPr>
          <a:xfrm>
            <a:off x="746041" y="4721392"/>
            <a:ext cx="2938984" cy="744639"/>
          </a:xfrm>
          <a:prstGeom prst="rect">
            <a:avLst/>
          </a:prstGeom>
        </p:spPr>
      </p:pic>
      <p:pic>
        <p:nvPicPr>
          <p:cNvPr id="9" name="Resim 8"/>
          <p:cNvPicPr>
            <a:picLocks noChangeAspect="1"/>
          </p:cNvPicPr>
          <p:nvPr/>
        </p:nvPicPr>
        <p:blipFill>
          <a:blip r:embed="rId5"/>
          <a:stretch>
            <a:fillRect/>
          </a:stretch>
        </p:blipFill>
        <p:spPr>
          <a:xfrm>
            <a:off x="680134" y="5515191"/>
            <a:ext cx="3070798" cy="702000"/>
          </a:xfrm>
          <a:prstGeom prst="rect">
            <a:avLst/>
          </a:prstGeom>
        </p:spPr>
      </p:pic>
      <p:pic>
        <p:nvPicPr>
          <p:cNvPr id="11" name="Resim 10"/>
          <p:cNvPicPr>
            <a:picLocks noChangeAspect="1"/>
          </p:cNvPicPr>
          <p:nvPr/>
        </p:nvPicPr>
        <p:blipFill>
          <a:blip r:embed="rId6"/>
          <a:stretch>
            <a:fillRect/>
          </a:stretch>
        </p:blipFill>
        <p:spPr>
          <a:xfrm>
            <a:off x="7144772" y="2809874"/>
            <a:ext cx="2570611" cy="714592"/>
          </a:xfrm>
          <a:prstGeom prst="rect">
            <a:avLst/>
          </a:prstGeom>
        </p:spPr>
      </p:pic>
      <p:pic>
        <p:nvPicPr>
          <p:cNvPr id="12" name="Resim 11"/>
          <p:cNvPicPr>
            <a:picLocks noChangeAspect="1"/>
          </p:cNvPicPr>
          <p:nvPr/>
        </p:nvPicPr>
        <p:blipFill>
          <a:blip r:embed="rId7"/>
          <a:stretch>
            <a:fillRect/>
          </a:stretch>
        </p:blipFill>
        <p:spPr>
          <a:xfrm>
            <a:off x="6627923" y="3773074"/>
            <a:ext cx="3604308" cy="846649"/>
          </a:xfrm>
          <a:prstGeom prst="rect">
            <a:avLst/>
          </a:prstGeom>
        </p:spPr>
      </p:pic>
      <p:pic>
        <p:nvPicPr>
          <p:cNvPr id="13" name="Resim 12"/>
          <p:cNvPicPr>
            <a:picLocks noChangeAspect="1"/>
          </p:cNvPicPr>
          <p:nvPr/>
        </p:nvPicPr>
        <p:blipFill>
          <a:blip r:embed="rId8"/>
          <a:stretch>
            <a:fillRect/>
          </a:stretch>
        </p:blipFill>
        <p:spPr>
          <a:xfrm>
            <a:off x="4333875" y="2048970"/>
            <a:ext cx="1712713" cy="2672422"/>
          </a:xfrm>
          <a:prstGeom prst="rect">
            <a:avLst/>
          </a:prstGeom>
        </p:spPr>
      </p:pic>
      <p:graphicFrame>
        <p:nvGraphicFramePr>
          <p:cNvPr id="22" name="Table 2"/>
          <p:cNvGraphicFramePr>
            <a:graphicFrameLocks noGrp="1"/>
          </p:cNvGraphicFramePr>
          <p:nvPr>
            <p:extLst>
              <p:ext uri="{D42A27DB-BD31-4B8C-83A1-F6EECF244321}">
                <p14:modId xmlns:p14="http://schemas.microsoft.com/office/powerpoint/2010/main" val="1704873017"/>
              </p:ext>
            </p:extLst>
          </p:nvPr>
        </p:nvGraphicFramePr>
        <p:xfrm>
          <a:off x="5648985" y="4825692"/>
          <a:ext cx="5562183" cy="1304319"/>
        </p:xfrm>
        <a:graphic>
          <a:graphicData uri="http://schemas.openxmlformats.org/drawingml/2006/table">
            <a:tbl>
              <a:tblPr firstRow="1" firstCol="1" bandRow="1">
                <a:tableStyleId>{0E3FDE45-AF77-4B5C-9715-49D594BDF05E}</a:tableStyleId>
              </a:tblPr>
              <a:tblGrid>
                <a:gridCol w="1854061">
                  <a:extLst>
                    <a:ext uri="{9D8B030D-6E8A-4147-A177-3AD203B41FA5}">
                      <a16:colId xmlns:a16="http://schemas.microsoft.com/office/drawing/2014/main" val="3979166851"/>
                    </a:ext>
                  </a:extLst>
                </a:gridCol>
                <a:gridCol w="1854061">
                  <a:extLst>
                    <a:ext uri="{9D8B030D-6E8A-4147-A177-3AD203B41FA5}">
                      <a16:colId xmlns:a16="http://schemas.microsoft.com/office/drawing/2014/main" val="4204663831"/>
                    </a:ext>
                  </a:extLst>
                </a:gridCol>
                <a:gridCol w="1854061">
                  <a:extLst>
                    <a:ext uri="{9D8B030D-6E8A-4147-A177-3AD203B41FA5}">
                      <a16:colId xmlns:a16="http://schemas.microsoft.com/office/drawing/2014/main" val="908892991"/>
                    </a:ext>
                  </a:extLst>
                </a:gridCol>
              </a:tblGrid>
              <a:tr h="434773">
                <a:tc>
                  <a:txBody>
                    <a:bodyPr/>
                    <a:lstStyle/>
                    <a:p>
                      <a:pPr marL="0" marR="0" algn="ctr">
                        <a:lnSpc>
                          <a:spcPct val="100000"/>
                        </a:lnSpc>
                        <a:spcBef>
                          <a:spcPts val="0"/>
                        </a:spcBef>
                        <a:spcAft>
                          <a:spcPts val="0"/>
                        </a:spcAft>
                      </a:pP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Conduction loss</a:t>
                      </a: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Eddy current loss</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87614320"/>
                  </a:ext>
                </a:extLst>
              </a:tr>
              <a:tr h="434773">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Analytical</a:t>
                      </a:r>
                      <a:r>
                        <a:rPr lang="en-US" sz="1600" b="0" kern="1200" baseline="0" dirty="0">
                          <a:effectLst/>
                          <a:latin typeface="Arial" panose="020B0604020202020204" pitchFamily="34" charset="0"/>
                          <a:cs typeface="Arial" panose="020B0604020202020204" pitchFamily="34" charset="0"/>
                        </a:rPr>
                        <a:t> model</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75.54 kW</a:t>
                      </a: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33.17</a:t>
                      </a:r>
                      <a:r>
                        <a:rPr lang="en-US" sz="1600" baseline="0" dirty="0">
                          <a:effectLst/>
                          <a:latin typeface="Arial" panose="020B0604020202020204" pitchFamily="34" charset="0"/>
                          <a:ea typeface="SimSun" panose="02010600030101010101" pitchFamily="2" charset="-122"/>
                          <a:cs typeface="Arial" panose="020B0604020202020204" pitchFamily="34" charset="0"/>
                        </a:rPr>
                        <a:t> kW</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84608539"/>
                  </a:ext>
                </a:extLst>
              </a:tr>
              <a:tr h="434773">
                <a:tc>
                  <a:txBody>
                    <a:bodyPr/>
                    <a:lstStyle/>
                    <a:p>
                      <a:pPr marL="0" marR="0" algn="ctr" defTabSz="914400" rtl="0" eaLnBrk="1" latinLnBrk="0" hangingPunct="1">
                        <a:lnSpc>
                          <a:spcPct val="100000"/>
                        </a:lnSpc>
                        <a:spcBef>
                          <a:spcPts val="0"/>
                        </a:spcBef>
                        <a:spcAft>
                          <a:spcPts val="0"/>
                        </a:spcAft>
                      </a:pPr>
                      <a:r>
                        <a:rPr lang="en-US" sz="1600" b="0" kern="1200" dirty="0">
                          <a:solidFill>
                            <a:schemeClr val="tx1"/>
                          </a:solidFill>
                          <a:effectLst/>
                          <a:latin typeface="Arial" panose="020B0604020202020204" pitchFamily="34" charset="0"/>
                          <a:ea typeface="+mn-ea"/>
                          <a:cs typeface="Arial" panose="020B0604020202020204" pitchFamily="34" charset="0"/>
                        </a:rPr>
                        <a:t>FEA</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600" kern="1200" dirty="0">
                          <a:solidFill>
                            <a:schemeClr val="tx1"/>
                          </a:solidFill>
                          <a:effectLst/>
                          <a:latin typeface="Arial" panose="020B0604020202020204" pitchFamily="34" charset="0"/>
                          <a:ea typeface="+mn-ea"/>
                          <a:cs typeface="Arial" panose="020B0604020202020204" pitchFamily="34" charset="0"/>
                        </a:rPr>
                        <a:t>75.56 kW</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600" kern="1200" dirty="0">
                          <a:solidFill>
                            <a:schemeClr val="tx1"/>
                          </a:solidFill>
                          <a:effectLst/>
                          <a:latin typeface="Arial" panose="020B0604020202020204" pitchFamily="34" charset="0"/>
                          <a:ea typeface="+mn-ea"/>
                          <a:cs typeface="Arial" panose="020B0604020202020204" pitchFamily="34" charset="0"/>
                        </a:rPr>
                        <a:t>31.39</a:t>
                      </a:r>
                      <a:r>
                        <a:rPr lang="en-US" sz="1600" kern="1200" baseline="0" dirty="0">
                          <a:solidFill>
                            <a:schemeClr val="tx1"/>
                          </a:solidFill>
                          <a:effectLst/>
                          <a:latin typeface="Arial" panose="020B0604020202020204" pitchFamily="34" charset="0"/>
                          <a:ea typeface="+mn-ea"/>
                          <a:cs typeface="Arial" panose="020B0604020202020204" pitchFamily="34" charset="0"/>
                        </a:rPr>
                        <a:t> kW</a:t>
                      </a:r>
                      <a:endParaRPr lang="en-US" sz="16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239559"/>
                  </a:ext>
                </a:extLst>
              </a:tr>
            </a:tbl>
          </a:graphicData>
        </a:graphic>
      </p:graphicFrame>
      <p:sp>
        <p:nvSpPr>
          <p:cNvPr id="23" name="Metin Yer Tutucusu 4"/>
          <p:cNvSpPr txBox="1">
            <a:spLocks/>
          </p:cNvSpPr>
          <p:nvPr/>
        </p:nvSpPr>
        <p:spPr>
          <a:xfrm>
            <a:off x="5354969" y="1096593"/>
            <a:ext cx="5612479"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auto">
              <a:spcAft>
                <a:spcPts val="0"/>
              </a:spcAft>
            </a:pPr>
            <a:r>
              <a:rPr lang="en-US" sz="2400" b="1" dirty="0">
                <a:solidFill>
                  <a:schemeClr val="tx1"/>
                </a:solidFill>
                <a:latin typeface="Arial" panose="020B0604020202020204" pitchFamily="34" charset="0"/>
                <a:cs typeface="Arial" panose="020B0604020202020204" pitchFamily="34" charset="0"/>
              </a:rPr>
              <a:t>Conduction and eddy current losses</a:t>
            </a:r>
          </a:p>
        </p:txBody>
      </p:sp>
      <p:sp>
        <p:nvSpPr>
          <p:cNvPr id="27" name="TextBox 27"/>
          <p:cNvSpPr txBox="1"/>
          <p:nvPr/>
        </p:nvSpPr>
        <p:spPr>
          <a:xfrm>
            <a:off x="9788826" y="6117529"/>
            <a:ext cx="1042106" cy="400110"/>
          </a:xfrm>
          <a:prstGeom prst="rect">
            <a:avLst/>
          </a:prstGeom>
          <a:noFill/>
        </p:spPr>
        <p:txBody>
          <a:bodyPr wrap="square" rtlCol="0">
            <a:spAutoFit/>
          </a:bodyPr>
          <a:lstStyle/>
          <a:p>
            <a:pPr algn="ctr" defTabSz="914400" eaLnBrk="1" fontAlgn="auto" hangingPunct="1">
              <a:spcBef>
                <a:spcPts val="0"/>
              </a:spcBef>
              <a:spcAft>
                <a:spcPts val="0"/>
              </a:spcAft>
            </a:pPr>
            <a:r>
              <a:rPr lang="en-US" sz="2000" b="1" dirty="0">
                <a:solidFill>
                  <a:srgbClr val="C20024"/>
                </a:solidFill>
                <a:latin typeface="Arial" panose="020B0604020202020204" pitchFamily="34" charset="0"/>
                <a:cs typeface="Arial" panose="020B0604020202020204" pitchFamily="34" charset="0"/>
              </a:rPr>
              <a:t>5.7%</a:t>
            </a:r>
          </a:p>
        </p:txBody>
      </p:sp>
      <p:sp>
        <p:nvSpPr>
          <p:cNvPr id="28" name="Rounded Rectangle 10">
            <a:extLst>
              <a:ext uri="{FF2B5EF4-FFF2-40B4-BE49-F238E27FC236}">
                <a16:creationId xmlns:a16="http://schemas.microsoft.com/office/drawing/2014/main" id="{C05312E6-5D33-9446-903D-3631335B7883}"/>
              </a:ext>
            </a:extLst>
          </p:cNvPr>
          <p:cNvSpPr/>
          <p:nvPr/>
        </p:nvSpPr>
        <p:spPr>
          <a:xfrm>
            <a:off x="9347630" y="4721392"/>
            <a:ext cx="1863538" cy="1408619"/>
          </a:xfrm>
          <a:prstGeom prst="roundRect">
            <a:avLst>
              <a:gd name="adj" fmla="val 18492"/>
            </a:avLst>
          </a:prstGeom>
          <a:noFill/>
          <a:ln w="57150">
            <a:solidFill>
              <a:srgbClr val="C20024"/>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ounded Rectangle 10">
            <a:extLst>
              <a:ext uri="{FF2B5EF4-FFF2-40B4-BE49-F238E27FC236}">
                <a16:creationId xmlns:a16="http://schemas.microsoft.com/office/drawing/2014/main" id="{C05312E6-5D33-9446-903D-3631335B7883}"/>
              </a:ext>
            </a:extLst>
          </p:cNvPr>
          <p:cNvSpPr/>
          <p:nvPr/>
        </p:nvSpPr>
        <p:spPr>
          <a:xfrm>
            <a:off x="7500377" y="4721392"/>
            <a:ext cx="1804913" cy="1408619"/>
          </a:xfrm>
          <a:prstGeom prst="roundRect">
            <a:avLst>
              <a:gd name="adj" fmla="val 18492"/>
            </a:avLst>
          </a:prstGeom>
          <a:noFill/>
          <a:ln w="57150">
            <a:solidFill>
              <a:srgbClr val="C20024"/>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7"/>
          <p:cNvSpPr txBox="1"/>
          <p:nvPr/>
        </p:nvSpPr>
        <p:spPr>
          <a:xfrm>
            <a:off x="7909023" y="6116047"/>
            <a:ext cx="1042106" cy="400110"/>
          </a:xfrm>
          <a:prstGeom prst="rect">
            <a:avLst/>
          </a:prstGeom>
          <a:noFill/>
        </p:spPr>
        <p:txBody>
          <a:bodyPr wrap="square" rtlCol="0">
            <a:spAutoFit/>
          </a:bodyPr>
          <a:lstStyle/>
          <a:p>
            <a:pPr algn="ctr" defTabSz="914400" eaLnBrk="1" fontAlgn="auto" hangingPunct="1">
              <a:spcBef>
                <a:spcPts val="0"/>
              </a:spcBef>
              <a:spcAft>
                <a:spcPts val="0"/>
              </a:spcAft>
            </a:pPr>
            <a:r>
              <a:rPr lang="tr-TR" sz="2000" b="1" dirty="0">
                <a:solidFill>
                  <a:srgbClr val="C20024"/>
                </a:solidFill>
                <a:latin typeface="Arial" panose="020B0604020202020204" pitchFamily="34" charset="0"/>
                <a:cs typeface="Arial" panose="020B0604020202020204" pitchFamily="34" charset="0"/>
              </a:rPr>
              <a:t>&lt;0.1%</a:t>
            </a:r>
            <a:endParaRPr lang="en-US" sz="2000" b="1" dirty="0">
              <a:solidFill>
                <a:srgbClr val="C20024"/>
              </a:solidFill>
              <a:latin typeface="Arial" panose="020B0604020202020204" pitchFamily="34" charset="0"/>
              <a:cs typeface="Arial" panose="020B0604020202020204" pitchFamily="34" charset="0"/>
            </a:endParaRPr>
          </a:p>
        </p:txBody>
      </p:sp>
      <p:sp>
        <p:nvSpPr>
          <p:cNvPr id="31" name="Rectangle 3"/>
          <p:cNvSpPr/>
          <p:nvPr/>
        </p:nvSpPr>
        <p:spPr>
          <a:xfrm>
            <a:off x="9997524" y="3027719"/>
            <a:ext cx="42891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[7]</a:t>
            </a:r>
          </a:p>
        </p:txBody>
      </p:sp>
      <p:grpSp>
        <p:nvGrpSpPr>
          <p:cNvPr id="2" name="Grup 1"/>
          <p:cNvGrpSpPr/>
          <p:nvPr/>
        </p:nvGrpSpPr>
        <p:grpSpPr>
          <a:xfrm>
            <a:off x="7451564" y="1928327"/>
            <a:ext cx="1785214" cy="519762"/>
            <a:chOff x="7451564" y="1928327"/>
            <a:chExt cx="1785214" cy="519762"/>
          </a:xfrm>
        </p:grpSpPr>
        <p:pic>
          <p:nvPicPr>
            <p:cNvPr id="10" name="Resim 9"/>
            <p:cNvPicPr>
              <a:picLocks noChangeAspect="1"/>
            </p:cNvPicPr>
            <p:nvPr/>
          </p:nvPicPr>
          <p:blipFill rotWithShape="1">
            <a:blip r:embed="rId9"/>
            <a:srcRect r="68518"/>
            <a:stretch/>
          </p:blipFill>
          <p:spPr>
            <a:xfrm>
              <a:off x="7451564" y="1930487"/>
              <a:ext cx="616111" cy="517602"/>
            </a:xfrm>
            <a:prstGeom prst="rect">
              <a:avLst/>
            </a:prstGeom>
          </p:spPr>
        </p:pic>
        <p:pic>
          <p:nvPicPr>
            <p:cNvPr id="20" name="Resim 19"/>
            <p:cNvPicPr>
              <a:picLocks noChangeAspect="1"/>
            </p:cNvPicPr>
            <p:nvPr/>
          </p:nvPicPr>
          <p:blipFill rotWithShape="1">
            <a:blip r:embed="rId9"/>
            <a:srcRect l="40261"/>
            <a:stretch/>
          </p:blipFill>
          <p:spPr>
            <a:xfrm>
              <a:off x="8067675" y="1928327"/>
              <a:ext cx="1169103" cy="517602"/>
            </a:xfrm>
            <a:prstGeom prst="rect">
              <a:avLst/>
            </a:prstGeom>
          </p:spPr>
        </p:pic>
      </p:grpSp>
    </p:spTree>
    <p:extLst>
      <p:ext uri="{BB962C8B-B14F-4D97-AF65-F5344CB8AC3E}">
        <p14:creationId xmlns:p14="http://schemas.microsoft.com/office/powerpoint/2010/main" val="142796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28" grpId="0" animBg="1"/>
      <p:bldP spid="29" grpId="0" animBg="1"/>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Deflection Analysis</a:t>
            </a:r>
          </a:p>
        </p:txBody>
      </p:sp>
      <p:pic>
        <p:nvPicPr>
          <p:cNvPr id="17" name="Resim 16"/>
          <p:cNvPicPr>
            <a:picLocks noChangeAspect="1"/>
          </p:cNvPicPr>
          <p:nvPr/>
        </p:nvPicPr>
        <p:blipFill>
          <a:blip r:embed="rId3"/>
          <a:stretch>
            <a:fillRect/>
          </a:stretch>
        </p:blipFill>
        <p:spPr>
          <a:xfrm>
            <a:off x="4651513" y="4008424"/>
            <a:ext cx="2665836" cy="1995168"/>
          </a:xfrm>
          <a:prstGeom prst="rect">
            <a:avLst/>
          </a:prstGeom>
        </p:spPr>
      </p:pic>
      <p:pic>
        <p:nvPicPr>
          <p:cNvPr id="18" name="Resim 17"/>
          <p:cNvPicPr>
            <a:picLocks noChangeAspect="1"/>
          </p:cNvPicPr>
          <p:nvPr/>
        </p:nvPicPr>
        <p:blipFill>
          <a:blip r:embed="rId4"/>
          <a:stretch>
            <a:fillRect/>
          </a:stretch>
        </p:blipFill>
        <p:spPr>
          <a:xfrm>
            <a:off x="538290" y="1389868"/>
            <a:ext cx="2184243" cy="2165670"/>
          </a:xfrm>
          <a:prstGeom prst="rect">
            <a:avLst/>
          </a:prstGeom>
        </p:spPr>
      </p:pic>
      <p:graphicFrame>
        <p:nvGraphicFramePr>
          <p:cNvPr id="32" name="Table 2"/>
          <p:cNvGraphicFramePr>
            <a:graphicFrameLocks noGrp="1"/>
          </p:cNvGraphicFramePr>
          <p:nvPr>
            <p:extLst>
              <p:ext uri="{D42A27DB-BD31-4B8C-83A1-F6EECF244321}">
                <p14:modId xmlns:p14="http://schemas.microsoft.com/office/powerpoint/2010/main" val="990442697"/>
              </p:ext>
            </p:extLst>
          </p:nvPr>
        </p:nvGraphicFramePr>
        <p:xfrm>
          <a:off x="621814" y="4466199"/>
          <a:ext cx="3410128" cy="1600604"/>
        </p:xfrm>
        <a:graphic>
          <a:graphicData uri="http://schemas.openxmlformats.org/drawingml/2006/table">
            <a:tbl>
              <a:tblPr firstRow="1" firstCol="1" bandRow="1">
                <a:tableStyleId>{0E3FDE45-AF77-4B5C-9715-49D594BDF05E}</a:tableStyleId>
              </a:tblPr>
              <a:tblGrid>
                <a:gridCol w="2000072">
                  <a:extLst>
                    <a:ext uri="{9D8B030D-6E8A-4147-A177-3AD203B41FA5}">
                      <a16:colId xmlns:a16="http://schemas.microsoft.com/office/drawing/2014/main" val="3979166851"/>
                    </a:ext>
                  </a:extLst>
                </a:gridCol>
                <a:gridCol w="1410056">
                  <a:extLst>
                    <a:ext uri="{9D8B030D-6E8A-4147-A177-3AD203B41FA5}">
                      <a16:colId xmlns:a16="http://schemas.microsoft.com/office/drawing/2014/main" val="4204663831"/>
                    </a:ext>
                  </a:extLst>
                </a:gridCol>
              </a:tblGrid>
              <a:tr h="262649">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Parameters</a:t>
                      </a: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Value</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87614320"/>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Peak flux</a:t>
                      </a:r>
                      <a:r>
                        <a:rPr lang="en-US" sz="1600" b="0" kern="1200" baseline="0" dirty="0">
                          <a:effectLst/>
                          <a:latin typeface="Arial" panose="020B0604020202020204" pitchFamily="34" charset="0"/>
                          <a:cs typeface="Arial" panose="020B0604020202020204" pitchFamily="34" charset="0"/>
                        </a:rPr>
                        <a:t> density</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0.87</a:t>
                      </a:r>
                      <a:r>
                        <a:rPr lang="en-US" sz="1600" baseline="0" dirty="0">
                          <a:effectLst/>
                          <a:latin typeface="Arial" panose="020B0604020202020204" pitchFamily="34" charset="0"/>
                          <a:cs typeface="Arial" panose="020B0604020202020204" pitchFamily="34" charset="0"/>
                        </a:rPr>
                        <a:t> T</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84608539"/>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solidFill>
                            <a:schemeClr val="tx1"/>
                          </a:solidFill>
                          <a:effectLst/>
                          <a:latin typeface="Arial" panose="020B0604020202020204" pitchFamily="34" charset="0"/>
                          <a:ea typeface="+mn-ea"/>
                          <a:cs typeface="Arial" panose="020B0604020202020204" pitchFamily="34" charset="0"/>
                        </a:rPr>
                        <a:t>Outer</a:t>
                      </a:r>
                      <a:r>
                        <a:rPr lang="en-US" sz="1600" b="0" kern="1200" baseline="0" dirty="0">
                          <a:solidFill>
                            <a:schemeClr val="tx1"/>
                          </a:solidFill>
                          <a:effectLst/>
                          <a:latin typeface="Arial" panose="020B0604020202020204" pitchFamily="34" charset="0"/>
                          <a:ea typeface="+mn-ea"/>
                          <a:cs typeface="Arial" panose="020B0604020202020204" pitchFamily="34" charset="0"/>
                        </a:rPr>
                        <a:t> diameter</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600" kern="1200" dirty="0">
                          <a:solidFill>
                            <a:schemeClr val="tx1"/>
                          </a:solidFill>
                          <a:effectLst/>
                          <a:latin typeface="Arial" panose="020B0604020202020204" pitchFamily="34" charset="0"/>
                          <a:ea typeface="+mn-ea"/>
                          <a:cs typeface="Arial" panose="020B0604020202020204" pitchFamily="34" charset="0"/>
                        </a:rPr>
                        <a:t>300 mm</a:t>
                      </a:r>
                    </a:p>
                  </a:txBody>
                  <a:tcPr marL="68580" marR="68580" marT="0" marB="0" anchor="ctr"/>
                </a:tc>
                <a:extLst>
                  <a:ext uri="{0D108BD9-81ED-4DB2-BD59-A6C34878D82A}">
                    <a16:rowId xmlns:a16="http://schemas.microsoft.com/office/drawing/2014/main" val="178239559"/>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Air gap clearance</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600" kern="1200" dirty="0">
                          <a:effectLst/>
                          <a:latin typeface="Arial" panose="020B0604020202020204" pitchFamily="34" charset="0"/>
                          <a:cs typeface="Arial" panose="020B0604020202020204" pitchFamily="34" charset="0"/>
                        </a:rPr>
                        <a:t>2.3</a:t>
                      </a:r>
                      <a:r>
                        <a:rPr lang="en-US" sz="1600" kern="1200" baseline="0" dirty="0">
                          <a:effectLst/>
                          <a:latin typeface="Arial" panose="020B0604020202020204" pitchFamily="34" charset="0"/>
                          <a:cs typeface="Arial" panose="020B0604020202020204" pitchFamily="34" charset="0"/>
                        </a:rPr>
                        <a:t> mm</a:t>
                      </a:r>
                      <a:endParaRPr lang="en-US" sz="16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075218"/>
                  </a:ext>
                </a:extLst>
              </a:tr>
            </a:tbl>
          </a:graphicData>
        </a:graphic>
      </p:graphicFrame>
      <p:graphicFrame>
        <p:nvGraphicFramePr>
          <p:cNvPr id="33" name="Table 2"/>
          <p:cNvGraphicFramePr>
            <a:graphicFrameLocks noGrp="1"/>
          </p:cNvGraphicFramePr>
          <p:nvPr>
            <p:extLst>
              <p:ext uri="{D42A27DB-BD31-4B8C-83A1-F6EECF244321}">
                <p14:modId xmlns:p14="http://schemas.microsoft.com/office/powerpoint/2010/main" val="365370985"/>
              </p:ext>
            </p:extLst>
          </p:nvPr>
        </p:nvGraphicFramePr>
        <p:xfrm>
          <a:off x="7757310" y="4278459"/>
          <a:ext cx="4242855" cy="1358433"/>
        </p:xfrm>
        <a:graphic>
          <a:graphicData uri="http://schemas.openxmlformats.org/drawingml/2006/table">
            <a:tbl>
              <a:tblPr firstRow="1" firstCol="1" bandRow="1">
                <a:tableStyleId>{0E3FDE45-AF77-4B5C-9715-49D594BDF05E}</a:tableStyleId>
              </a:tblPr>
              <a:tblGrid>
                <a:gridCol w="1414285">
                  <a:extLst>
                    <a:ext uri="{9D8B030D-6E8A-4147-A177-3AD203B41FA5}">
                      <a16:colId xmlns:a16="http://schemas.microsoft.com/office/drawing/2014/main" val="3979166851"/>
                    </a:ext>
                  </a:extLst>
                </a:gridCol>
                <a:gridCol w="1414285">
                  <a:extLst>
                    <a:ext uri="{9D8B030D-6E8A-4147-A177-3AD203B41FA5}">
                      <a16:colId xmlns:a16="http://schemas.microsoft.com/office/drawing/2014/main" val="4204663831"/>
                    </a:ext>
                  </a:extLst>
                </a:gridCol>
                <a:gridCol w="1414285">
                  <a:extLst>
                    <a:ext uri="{9D8B030D-6E8A-4147-A177-3AD203B41FA5}">
                      <a16:colId xmlns:a16="http://schemas.microsoft.com/office/drawing/2014/main" val="75925461"/>
                    </a:ext>
                  </a:extLst>
                </a:gridCol>
              </a:tblGrid>
              <a:tr h="383073">
                <a:tc>
                  <a:txBody>
                    <a:bodyPr/>
                    <a:lstStyle/>
                    <a:p>
                      <a:pPr marL="0" marR="0" algn="ctr">
                        <a:lnSpc>
                          <a:spcPct val="100000"/>
                        </a:lnSpc>
                        <a:spcBef>
                          <a:spcPts val="0"/>
                        </a:spcBef>
                        <a:spcAft>
                          <a:spcPts val="0"/>
                        </a:spcAft>
                      </a:pP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Deflection</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Percentage of clearance</a:t>
                      </a:r>
                    </a:p>
                  </a:txBody>
                  <a:tcPr marL="68580" marR="68580" marT="0" marB="0" anchor="ctr"/>
                </a:tc>
                <a:extLst>
                  <a:ext uri="{0D108BD9-81ED-4DB2-BD59-A6C34878D82A}">
                    <a16:rowId xmlns:a16="http://schemas.microsoft.com/office/drawing/2014/main" val="2687614320"/>
                  </a:ext>
                </a:extLst>
              </a:tr>
              <a:tr h="383073">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Analytical</a:t>
                      </a:r>
                      <a:r>
                        <a:rPr lang="en-US" sz="1600" b="0" kern="1200" baseline="0" dirty="0">
                          <a:effectLst/>
                          <a:latin typeface="Arial" panose="020B0604020202020204" pitchFamily="34" charset="0"/>
                          <a:cs typeface="Arial" panose="020B0604020202020204" pitchFamily="34" charset="0"/>
                        </a:rPr>
                        <a:t> model</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40.4</a:t>
                      </a:r>
                      <a:r>
                        <a:rPr lang="en-US" sz="1600" baseline="0" dirty="0">
                          <a:effectLst/>
                          <a:latin typeface="Arial" panose="020B0604020202020204" pitchFamily="34" charset="0"/>
                          <a:ea typeface="SimSun" panose="02010600030101010101" pitchFamily="2" charset="-122"/>
                          <a:cs typeface="Arial" panose="020B0604020202020204" pitchFamily="34" charset="0"/>
                        </a:rPr>
                        <a:t> µm</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1.76</a:t>
                      </a:r>
                      <a:r>
                        <a:rPr lang="en-US" sz="1600" baseline="0" dirty="0">
                          <a:effectLst/>
                          <a:latin typeface="Arial" panose="020B0604020202020204" pitchFamily="34" charset="0"/>
                          <a:ea typeface="SimSun" panose="02010600030101010101" pitchFamily="2" charset="-122"/>
                          <a:cs typeface="Arial" panose="020B0604020202020204" pitchFamily="34" charset="0"/>
                        </a:rPr>
                        <a:t> %</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84608539"/>
                  </a:ext>
                </a:extLst>
              </a:tr>
              <a:tr h="383073">
                <a:tc>
                  <a:txBody>
                    <a:bodyPr/>
                    <a:lstStyle/>
                    <a:p>
                      <a:pPr marL="0" marR="0" algn="ctr" defTabSz="914400" rtl="0" eaLnBrk="1" latinLnBrk="0" hangingPunct="1">
                        <a:lnSpc>
                          <a:spcPct val="100000"/>
                        </a:lnSpc>
                        <a:spcBef>
                          <a:spcPts val="0"/>
                        </a:spcBef>
                        <a:spcAft>
                          <a:spcPts val="0"/>
                        </a:spcAft>
                      </a:pPr>
                      <a:r>
                        <a:rPr lang="en-US" sz="1600" b="0" kern="1200" dirty="0">
                          <a:solidFill>
                            <a:schemeClr val="tx1"/>
                          </a:solidFill>
                          <a:effectLst/>
                          <a:latin typeface="Arial" panose="020B0604020202020204" pitchFamily="34" charset="0"/>
                          <a:ea typeface="+mn-ea"/>
                          <a:cs typeface="Arial" panose="020B0604020202020204" pitchFamily="34" charset="0"/>
                        </a:rPr>
                        <a:t>FEA</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panose="020B0604020202020204" pitchFamily="34" charset="0"/>
                          <a:ea typeface="+mn-ea"/>
                          <a:cs typeface="Arial" panose="020B0604020202020204" pitchFamily="34" charset="0"/>
                        </a:rPr>
                        <a:t>41.6</a:t>
                      </a:r>
                      <a:r>
                        <a:rPr lang="en-US" sz="1600" kern="1200" baseline="0" dirty="0">
                          <a:solidFill>
                            <a:schemeClr val="tx1"/>
                          </a:solidFill>
                          <a:effectLst/>
                          <a:latin typeface="Arial" panose="020B0604020202020204" pitchFamily="34" charset="0"/>
                          <a:ea typeface="+mn-ea"/>
                          <a:cs typeface="Arial" panose="020B0604020202020204" pitchFamily="34" charset="0"/>
                        </a:rPr>
                        <a:t> </a:t>
                      </a:r>
                      <a:r>
                        <a:rPr lang="en-US" sz="1600" baseline="0" dirty="0">
                          <a:effectLst/>
                          <a:latin typeface="Arial" panose="020B0604020202020204" pitchFamily="34" charset="0"/>
                          <a:ea typeface="SimSun" panose="02010600030101010101" pitchFamily="2" charset="-122"/>
                          <a:cs typeface="Arial" panose="020B0604020202020204" pitchFamily="34" charset="0"/>
                        </a:rPr>
                        <a:t>µm</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Arial" panose="020B0604020202020204" pitchFamily="34" charset="0"/>
                          <a:ea typeface="SimSun" panose="02010600030101010101" pitchFamily="2" charset="-122"/>
                          <a:cs typeface="Arial" panose="020B0604020202020204" pitchFamily="34" charset="0"/>
                        </a:rPr>
                        <a:t>1.81 %</a:t>
                      </a:r>
                    </a:p>
                  </a:txBody>
                  <a:tcPr marL="68580" marR="68580" marT="0" marB="0" anchor="ctr"/>
                </a:tc>
                <a:extLst>
                  <a:ext uri="{0D108BD9-81ED-4DB2-BD59-A6C34878D82A}">
                    <a16:rowId xmlns:a16="http://schemas.microsoft.com/office/drawing/2014/main" val="178239559"/>
                  </a:ext>
                </a:extLst>
              </a:tr>
            </a:tbl>
          </a:graphicData>
        </a:graphic>
      </p:graphicFrame>
      <p:sp>
        <p:nvSpPr>
          <p:cNvPr id="34" name="Rectangle 3"/>
          <p:cNvSpPr/>
          <p:nvPr/>
        </p:nvSpPr>
        <p:spPr>
          <a:xfrm>
            <a:off x="11710108" y="2226023"/>
            <a:ext cx="42891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[8]</a:t>
            </a:r>
          </a:p>
        </p:txBody>
      </p:sp>
      <p:pic>
        <p:nvPicPr>
          <p:cNvPr id="20" name="Resim 19"/>
          <p:cNvPicPr>
            <a:picLocks noChangeAspect="1"/>
          </p:cNvPicPr>
          <p:nvPr/>
        </p:nvPicPr>
        <p:blipFill>
          <a:blip r:embed="rId5"/>
          <a:stretch>
            <a:fillRect/>
          </a:stretch>
        </p:blipFill>
        <p:spPr>
          <a:xfrm>
            <a:off x="3038886" y="1792792"/>
            <a:ext cx="1901517" cy="1721772"/>
          </a:xfrm>
          <a:prstGeom prst="rect">
            <a:avLst/>
          </a:prstGeom>
        </p:spPr>
      </p:pic>
      <p:pic>
        <p:nvPicPr>
          <p:cNvPr id="21" name="Resim 20"/>
          <p:cNvPicPr>
            <a:picLocks noChangeAspect="1"/>
          </p:cNvPicPr>
          <p:nvPr/>
        </p:nvPicPr>
        <p:blipFill>
          <a:blip r:embed="rId6"/>
          <a:stretch>
            <a:fillRect/>
          </a:stretch>
        </p:blipFill>
        <p:spPr>
          <a:xfrm>
            <a:off x="5617854" y="1796648"/>
            <a:ext cx="1846885" cy="1714061"/>
          </a:xfrm>
          <a:prstGeom prst="rect">
            <a:avLst/>
          </a:prstGeom>
        </p:spPr>
      </p:pic>
      <p:sp>
        <p:nvSpPr>
          <p:cNvPr id="35" name="Down Arrow 8"/>
          <p:cNvSpPr/>
          <p:nvPr/>
        </p:nvSpPr>
        <p:spPr>
          <a:xfrm rot="16200000">
            <a:off x="5182977" y="2422457"/>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pic>
        <p:nvPicPr>
          <p:cNvPr id="36" name="Resim 35"/>
          <p:cNvPicPr>
            <a:picLocks noChangeAspect="1"/>
          </p:cNvPicPr>
          <p:nvPr/>
        </p:nvPicPr>
        <p:blipFill>
          <a:blip r:embed="rId7"/>
          <a:stretch>
            <a:fillRect/>
          </a:stretch>
        </p:blipFill>
        <p:spPr>
          <a:xfrm>
            <a:off x="7820116" y="2030377"/>
            <a:ext cx="3842367" cy="648399"/>
          </a:xfrm>
          <a:prstGeom prst="rect">
            <a:avLst/>
          </a:prstGeom>
        </p:spPr>
      </p:pic>
      <p:sp>
        <p:nvSpPr>
          <p:cNvPr id="37" name="TextBox 27"/>
          <p:cNvSpPr txBox="1"/>
          <p:nvPr/>
        </p:nvSpPr>
        <p:spPr>
          <a:xfrm>
            <a:off x="9384947" y="5803537"/>
            <a:ext cx="1042106" cy="400110"/>
          </a:xfrm>
          <a:prstGeom prst="rect">
            <a:avLst/>
          </a:prstGeom>
          <a:noFill/>
        </p:spPr>
        <p:txBody>
          <a:bodyPr wrap="square" rtlCol="0">
            <a:spAutoFit/>
          </a:bodyPr>
          <a:lstStyle/>
          <a:p>
            <a:pPr algn="ctr" defTabSz="914400" eaLnBrk="1" fontAlgn="auto" hangingPunct="1">
              <a:spcBef>
                <a:spcPts val="0"/>
              </a:spcBef>
              <a:spcAft>
                <a:spcPts val="0"/>
              </a:spcAft>
            </a:pPr>
            <a:r>
              <a:rPr lang="en-US" sz="2000" b="1" dirty="0">
                <a:solidFill>
                  <a:srgbClr val="C20024"/>
                </a:solidFill>
                <a:latin typeface="Arial" panose="020B0604020202020204" pitchFamily="34" charset="0"/>
                <a:cs typeface="Arial" panose="020B0604020202020204" pitchFamily="34" charset="0"/>
              </a:rPr>
              <a:t>3%</a:t>
            </a:r>
          </a:p>
        </p:txBody>
      </p:sp>
      <p:sp>
        <p:nvSpPr>
          <p:cNvPr id="38" name="Rounded Rectangle 10">
            <a:extLst>
              <a:ext uri="{FF2B5EF4-FFF2-40B4-BE49-F238E27FC236}">
                <a16:creationId xmlns:a16="http://schemas.microsoft.com/office/drawing/2014/main" id="{C05312E6-5D33-9446-903D-3631335B7883}"/>
              </a:ext>
            </a:extLst>
          </p:cNvPr>
          <p:cNvSpPr/>
          <p:nvPr/>
        </p:nvSpPr>
        <p:spPr>
          <a:xfrm>
            <a:off x="9201150" y="4272031"/>
            <a:ext cx="1409700" cy="1371289"/>
          </a:xfrm>
          <a:prstGeom prst="roundRect">
            <a:avLst>
              <a:gd name="adj" fmla="val 18492"/>
            </a:avLst>
          </a:prstGeom>
          <a:noFill/>
          <a:ln w="57150">
            <a:solidFill>
              <a:srgbClr val="C20024"/>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
          <p:cNvSpPr/>
          <p:nvPr/>
        </p:nvSpPr>
        <p:spPr>
          <a:xfrm>
            <a:off x="0" y="6234303"/>
            <a:ext cx="12191999" cy="400110"/>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[8] W. C. Young and R. G. </a:t>
            </a:r>
            <a:r>
              <a:rPr lang="en-US" sz="1000" i="1" dirty="0" err="1">
                <a:latin typeface="Arial" panose="020B0604020202020204" pitchFamily="34" charset="0"/>
                <a:ea typeface="Times New Roman" panose="02020603050405020304" pitchFamily="18" charset="0"/>
                <a:cs typeface="Arial" panose="020B0604020202020204" pitchFamily="34" charset="0"/>
              </a:rPr>
              <a:t>Budynas</a:t>
            </a:r>
            <a:r>
              <a:rPr lang="en-US" sz="1000" i="1" dirty="0">
                <a:latin typeface="Arial" panose="020B0604020202020204" pitchFamily="34" charset="0"/>
                <a:ea typeface="Times New Roman" panose="02020603050405020304" pitchFamily="18" charset="0"/>
                <a:cs typeface="Arial" panose="020B0604020202020204" pitchFamily="34" charset="0"/>
              </a:rPr>
              <a:t>, Roark’s formulas for stress and strain; 7th ed. McGraw Hill, 2002.</a:t>
            </a:r>
            <a:endParaRPr lang="en-US" sz="800" i="1" dirty="0">
              <a:latin typeface="Arial" panose="020B0604020202020204" pitchFamily="34" charset="0"/>
              <a:ea typeface="Times New Roman" panose="02020603050405020304" pitchFamily="18" charset="0"/>
              <a:cs typeface="Arial" panose="020B0604020202020204" pitchFamily="34" charset="0"/>
            </a:endParaRPr>
          </a:p>
          <a:p>
            <a:pPr algn="ctr"/>
            <a:endParaRPr lang="en-US" sz="1000" i="1" dirty="0">
              <a:latin typeface="Arial" panose="020B0604020202020204" pitchFamily="34" charset="0"/>
              <a:ea typeface="Times New Roman" panose="02020603050405020304" pitchFamily="18" charset="0"/>
              <a:cs typeface="Arial" panose="020B0604020202020204" pitchFamily="34" charset="0"/>
            </a:endParaRPr>
          </a:p>
        </p:txBody>
      </p:sp>
      <p:pic>
        <p:nvPicPr>
          <p:cNvPr id="40" name="Resim 39"/>
          <p:cNvPicPr>
            <a:picLocks noChangeAspect="1"/>
          </p:cNvPicPr>
          <p:nvPr/>
        </p:nvPicPr>
        <p:blipFill>
          <a:blip r:embed="rId8"/>
          <a:stretch>
            <a:fillRect/>
          </a:stretch>
        </p:blipFill>
        <p:spPr>
          <a:xfrm>
            <a:off x="9505178" y="2875330"/>
            <a:ext cx="812138" cy="598418"/>
          </a:xfrm>
          <a:prstGeom prst="rect">
            <a:avLst/>
          </a:prstGeom>
        </p:spPr>
      </p:pic>
      <p:sp>
        <p:nvSpPr>
          <p:cNvPr id="16" name="İçerik Yer Tutucusu 5"/>
          <p:cNvSpPr txBox="1">
            <a:spLocks/>
          </p:cNvSpPr>
          <p:nvPr/>
        </p:nvSpPr>
        <p:spPr>
          <a:xfrm>
            <a:off x="267357" y="3488163"/>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Deflection of rotor cores</a:t>
            </a:r>
            <a:endParaRPr lang="en-US" sz="1100" dirty="0">
              <a:latin typeface="Arial" pitchFamily="34" charset="0"/>
              <a:cs typeface="Arial" pitchFamily="34" charset="0"/>
            </a:endParaRPr>
          </a:p>
        </p:txBody>
      </p:sp>
      <p:sp>
        <p:nvSpPr>
          <p:cNvPr id="19" name="İçerik Yer Tutucusu 5"/>
          <p:cNvSpPr txBox="1">
            <a:spLocks/>
          </p:cNvSpPr>
          <p:nvPr/>
        </p:nvSpPr>
        <p:spPr>
          <a:xfrm>
            <a:off x="4019128" y="3488163"/>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Stress distribution approximation</a:t>
            </a:r>
            <a:endParaRPr lang="en-US" sz="1100" dirty="0">
              <a:latin typeface="Arial" pitchFamily="34" charset="0"/>
              <a:cs typeface="Arial" pitchFamily="34" charset="0"/>
            </a:endParaRPr>
          </a:p>
        </p:txBody>
      </p:sp>
      <p:sp>
        <p:nvSpPr>
          <p:cNvPr id="22" name="İçerik Yer Tutucusu 5"/>
          <p:cNvSpPr txBox="1">
            <a:spLocks/>
          </p:cNvSpPr>
          <p:nvPr/>
        </p:nvSpPr>
        <p:spPr>
          <a:xfrm>
            <a:off x="692209" y="4126256"/>
            <a:ext cx="3297435"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Dummy machine for deflection verification</a:t>
            </a:r>
            <a:endParaRPr lang="en-US" sz="1100" dirty="0">
              <a:latin typeface="Arial" pitchFamily="34" charset="0"/>
              <a:cs typeface="Arial" pitchFamily="34" charset="0"/>
            </a:endParaRPr>
          </a:p>
        </p:txBody>
      </p:sp>
      <p:sp>
        <p:nvSpPr>
          <p:cNvPr id="23" name="İçerik Yer Tutucusu 5"/>
          <p:cNvSpPr txBox="1">
            <a:spLocks/>
          </p:cNvSpPr>
          <p:nvPr/>
        </p:nvSpPr>
        <p:spPr>
          <a:xfrm>
            <a:off x="8257282" y="3919056"/>
            <a:ext cx="3297435"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Deflection analysis comparison</a:t>
            </a:r>
            <a:endParaRPr lang="en-US" sz="1100" dirty="0">
              <a:latin typeface="Arial" pitchFamily="34" charset="0"/>
              <a:cs typeface="Arial" pitchFamily="34" charset="0"/>
            </a:endParaRPr>
          </a:p>
        </p:txBody>
      </p:sp>
      <p:sp>
        <p:nvSpPr>
          <p:cNvPr id="24" name="İçerik Yer Tutucusu 5"/>
          <p:cNvSpPr txBox="1">
            <a:spLocks/>
          </p:cNvSpPr>
          <p:nvPr/>
        </p:nvSpPr>
        <p:spPr>
          <a:xfrm>
            <a:off x="4531529" y="5907708"/>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Deflection analysis by FEA</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64631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785935" y="1495424"/>
            <a:ext cx="8963025" cy="49434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Flat winding and implementation on AFPM</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Analytical modeling</a:t>
            </a:r>
          </a:p>
          <a:p>
            <a:pPr marL="514350" indent="-514350" algn="l" fontAlgn="auto">
              <a:lnSpc>
                <a:spcPct val="150000"/>
              </a:lnSpc>
              <a:spcAft>
                <a:spcPts val="0"/>
              </a:spcAft>
              <a:buFont typeface="+mj-lt"/>
              <a:buAutoNum type="arabicPeriod"/>
            </a:pPr>
            <a:r>
              <a:rPr lang="en-US" sz="2800" b="1" dirty="0">
                <a:solidFill>
                  <a:srgbClr val="C20024"/>
                </a:solidFill>
                <a:latin typeface="Arial" panose="020B0604020202020204" pitchFamily="34" charset="0"/>
                <a:cs typeface="Arial" panose="020B0604020202020204" pitchFamily="34" charset="0"/>
              </a:rPr>
              <a:t> Experimental verification</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1 MW wind turbine generator</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Conclusions</a:t>
            </a:r>
          </a:p>
          <a:p>
            <a:pPr marL="514350" indent="-514350" algn="l" fontAlgn="auto">
              <a:spcAft>
                <a:spcPts val="0"/>
              </a:spcAft>
              <a:buFont typeface="+mj-lt"/>
              <a:buAutoNum type="arabicPeriod"/>
            </a:pPr>
            <a:endParaRPr lang="en-US" sz="3200" b="1" dirty="0">
              <a:solidFill>
                <a:srgbClr val="C20024"/>
              </a:solidFill>
              <a:latin typeface="Arial" panose="020B0604020202020204" pitchFamily="34" charset="0"/>
              <a:cs typeface="Arial" panose="020B0604020202020204" pitchFamily="34" charset="0"/>
            </a:endParaRPr>
          </a:p>
        </p:txBody>
      </p:sp>
      <p:sp>
        <p:nvSpPr>
          <p:cNvPr id="6"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Outline</a:t>
            </a:r>
          </a:p>
        </p:txBody>
      </p:sp>
    </p:spTree>
    <p:extLst>
      <p:ext uri="{BB962C8B-B14F-4D97-AF65-F5344CB8AC3E}">
        <p14:creationId xmlns:p14="http://schemas.microsoft.com/office/powerpoint/2010/main" val="296839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Genetic Algorithm Optimization</a:t>
            </a:r>
          </a:p>
        </p:txBody>
      </p:sp>
      <p:pic>
        <p:nvPicPr>
          <p:cNvPr id="3" name="Resim 2"/>
          <p:cNvPicPr>
            <a:picLocks noChangeAspect="1"/>
          </p:cNvPicPr>
          <p:nvPr/>
        </p:nvPicPr>
        <p:blipFill>
          <a:blip r:embed="rId3"/>
          <a:stretch>
            <a:fillRect/>
          </a:stretch>
        </p:blipFill>
        <p:spPr>
          <a:xfrm>
            <a:off x="8211274" y="4030286"/>
            <a:ext cx="2236019" cy="1831223"/>
          </a:xfrm>
          <a:prstGeom prst="rect">
            <a:avLst/>
          </a:prstGeom>
        </p:spPr>
      </p:pic>
      <p:pic>
        <p:nvPicPr>
          <p:cNvPr id="4" name="Resim 3"/>
          <p:cNvPicPr>
            <a:picLocks noChangeAspect="1"/>
          </p:cNvPicPr>
          <p:nvPr/>
        </p:nvPicPr>
        <p:blipFill>
          <a:blip r:embed="rId4"/>
          <a:stretch>
            <a:fillRect/>
          </a:stretch>
        </p:blipFill>
        <p:spPr>
          <a:xfrm rot="369438">
            <a:off x="10735200" y="4489205"/>
            <a:ext cx="1295054" cy="1368163"/>
          </a:xfrm>
          <a:prstGeom prst="rect">
            <a:avLst/>
          </a:prstGeom>
        </p:spPr>
      </p:pic>
      <p:pic>
        <p:nvPicPr>
          <p:cNvPr id="5" name="Resim 4"/>
          <p:cNvPicPr>
            <a:picLocks noChangeAspect="1"/>
          </p:cNvPicPr>
          <p:nvPr/>
        </p:nvPicPr>
        <p:blipFill>
          <a:blip r:embed="rId5"/>
          <a:stretch>
            <a:fillRect/>
          </a:stretch>
        </p:blipFill>
        <p:spPr>
          <a:xfrm>
            <a:off x="8323959" y="1619250"/>
            <a:ext cx="3533373" cy="1834482"/>
          </a:xfrm>
          <a:prstGeom prst="rect">
            <a:avLst/>
          </a:prstGeom>
        </p:spPr>
      </p:pic>
      <p:graphicFrame>
        <p:nvGraphicFramePr>
          <p:cNvPr id="7" name="Table 2"/>
          <p:cNvGraphicFramePr>
            <a:graphicFrameLocks noGrp="1"/>
          </p:cNvGraphicFramePr>
          <p:nvPr>
            <p:extLst>
              <p:ext uri="{D42A27DB-BD31-4B8C-83A1-F6EECF244321}">
                <p14:modId xmlns:p14="http://schemas.microsoft.com/office/powerpoint/2010/main" val="2972897080"/>
              </p:ext>
            </p:extLst>
          </p:nvPr>
        </p:nvGraphicFramePr>
        <p:xfrm>
          <a:off x="3758832" y="1619250"/>
          <a:ext cx="4234174" cy="4422313"/>
        </p:xfrm>
        <a:graphic>
          <a:graphicData uri="http://schemas.openxmlformats.org/drawingml/2006/table">
            <a:tbl>
              <a:tblPr firstRow="1" firstCol="1" bandRow="1">
                <a:tableStyleId>{0E3FDE45-AF77-4B5C-9715-49D594BDF05E}</a:tableStyleId>
              </a:tblPr>
              <a:tblGrid>
                <a:gridCol w="2127903">
                  <a:extLst>
                    <a:ext uri="{9D8B030D-6E8A-4147-A177-3AD203B41FA5}">
                      <a16:colId xmlns:a16="http://schemas.microsoft.com/office/drawing/2014/main" val="3979166851"/>
                    </a:ext>
                  </a:extLst>
                </a:gridCol>
                <a:gridCol w="2106271">
                  <a:extLst>
                    <a:ext uri="{9D8B030D-6E8A-4147-A177-3AD203B41FA5}">
                      <a16:colId xmlns:a16="http://schemas.microsoft.com/office/drawing/2014/main" val="4204663831"/>
                    </a:ext>
                  </a:extLst>
                </a:gridCol>
              </a:tblGrid>
              <a:tr h="504825">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Parameters</a:t>
                      </a: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Value</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87614320"/>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Rated power</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1.4 kW</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84608539"/>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Line voltage</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48 V</a:t>
                      </a:r>
                    </a:p>
                  </a:txBody>
                  <a:tcPr marL="68580" marR="68580" marT="0" marB="0" anchor="ctr"/>
                </a:tc>
                <a:extLst>
                  <a:ext uri="{0D108BD9-81ED-4DB2-BD59-A6C34878D82A}">
                    <a16:rowId xmlns:a16="http://schemas.microsoft.com/office/drawing/2014/main" val="178239559"/>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Current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effectLst/>
                          <a:latin typeface="Arial" panose="020B0604020202020204" pitchFamily="34" charset="0"/>
                          <a:cs typeface="Arial" panose="020B0604020202020204" pitchFamily="34" charset="0"/>
                        </a:rPr>
                        <a:t>20 A</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075218"/>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Rotational</a:t>
                      </a:r>
                      <a:r>
                        <a:rPr lang="en-US" sz="1400" b="0" kern="1200" baseline="0" dirty="0">
                          <a:effectLst/>
                          <a:latin typeface="Arial" panose="020B0604020202020204" pitchFamily="34" charset="0"/>
                          <a:cs typeface="Arial" panose="020B0604020202020204" pitchFamily="34" charset="0"/>
                        </a:rPr>
                        <a:t> speed</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525 rpm</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33307811"/>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Rated</a:t>
                      </a:r>
                      <a:r>
                        <a:rPr lang="en-US" sz="1400" b="0" kern="1200" baseline="0" dirty="0">
                          <a:effectLst/>
                          <a:latin typeface="Arial" panose="020B0604020202020204" pitchFamily="34" charset="0"/>
                          <a:cs typeface="Arial" panose="020B0604020202020204" pitchFamily="34" charset="0"/>
                        </a:rPr>
                        <a:t> torque</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26 Nm</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744967238"/>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Pole number</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8</a:t>
                      </a:r>
                    </a:p>
                  </a:txBody>
                  <a:tcPr marL="68580" marR="68580" marT="0" marB="0" anchor="ctr"/>
                </a:tc>
                <a:extLst>
                  <a:ext uri="{0D108BD9-81ED-4DB2-BD59-A6C34878D82A}">
                    <a16:rowId xmlns:a16="http://schemas.microsoft.com/office/drawing/2014/main" val="373236780"/>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Frequency</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mn-ea"/>
                          <a:cs typeface="Arial" panose="020B0604020202020204" pitchFamily="34" charset="0"/>
                        </a:rPr>
                        <a:t>35</a:t>
                      </a:r>
                      <a:r>
                        <a:rPr lang="en-US" sz="1400" baseline="0" dirty="0">
                          <a:effectLst/>
                          <a:latin typeface="Arial" panose="020B0604020202020204" pitchFamily="34" charset="0"/>
                          <a:ea typeface="+mn-ea"/>
                          <a:cs typeface="Arial" panose="020B0604020202020204" pitchFamily="34" charset="0"/>
                        </a:rPr>
                        <a:t> Hz</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539413751"/>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Outer diameter</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300 mm</a:t>
                      </a:r>
                      <a:endParaRPr lang="en-US" sz="1400" baseline="300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53538037"/>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Current density</a:t>
                      </a:r>
                      <a:r>
                        <a:rPr lang="en-US" sz="1400" b="0" kern="1200" baseline="0" dirty="0">
                          <a:solidFill>
                            <a:schemeClr val="tx1"/>
                          </a:solidFill>
                          <a:effectLst/>
                          <a:latin typeface="Arial" panose="020B0604020202020204" pitchFamily="34" charset="0"/>
                          <a:ea typeface="+mn-ea"/>
                          <a:cs typeface="Arial" panose="020B0604020202020204" pitchFamily="34" charset="0"/>
                        </a:rPr>
                        <a:t> </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4 A/mm</a:t>
                      </a:r>
                      <a:r>
                        <a:rPr lang="en-US" sz="1400" baseline="30000" dirty="0">
                          <a:effectLst/>
                          <a:latin typeface="Arial" panose="020B0604020202020204" pitchFamily="34" charset="0"/>
                          <a:ea typeface="SimSun" panose="02010600030101010101" pitchFamily="2" charset="-122"/>
                          <a:cs typeface="Arial" panose="020B0604020202020204" pitchFamily="34" charset="0"/>
                        </a:rPr>
                        <a:t>2</a:t>
                      </a:r>
                    </a:p>
                  </a:txBody>
                  <a:tcPr marL="68580" marR="68580" marT="0" marB="0" anchor="ctr"/>
                </a:tc>
                <a:extLst>
                  <a:ext uri="{0D108BD9-81ED-4DB2-BD59-A6C34878D82A}">
                    <a16:rowId xmlns:a16="http://schemas.microsoft.com/office/drawing/2014/main" val="908266819"/>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Magnetic</a:t>
                      </a:r>
                      <a:r>
                        <a:rPr lang="en-US" sz="1400" b="0" kern="1200" baseline="0" dirty="0">
                          <a:solidFill>
                            <a:schemeClr val="tx1"/>
                          </a:solidFill>
                          <a:effectLst/>
                          <a:latin typeface="Arial" panose="020B0604020202020204" pitchFamily="34" charset="0"/>
                          <a:ea typeface="+mn-ea"/>
                          <a:cs typeface="Arial" panose="020B0604020202020204" pitchFamily="34" charset="0"/>
                        </a:rPr>
                        <a:t> loading</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0.6 T</a:t>
                      </a:r>
                    </a:p>
                  </a:txBody>
                  <a:tcPr marL="68580" marR="68580" marT="0" marB="0" anchor="ctr"/>
                </a:tc>
                <a:extLst>
                  <a:ext uri="{0D108BD9-81ED-4DB2-BD59-A6C34878D82A}">
                    <a16:rowId xmlns:a16="http://schemas.microsoft.com/office/drawing/2014/main" val="776739635"/>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Conduction loss</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110 W</a:t>
                      </a:r>
                    </a:p>
                  </a:txBody>
                  <a:tcPr marL="68580" marR="68580" marT="0" marB="0" anchor="ctr"/>
                </a:tc>
                <a:extLst>
                  <a:ext uri="{0D108BD9-81ED-4DB2-BD59-A6C34878D82A}">
                    <a16:rowId xmlns:a16="http://schemas.microsoft.com/office/drawing/2014/main" val="1491910112"/>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Eddy current loss</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53 W</a:t>
                      </a:r>
                    </a:p>
                  </a:txBody>
                  <a:tcPr marL="68580" marR="68580" marT="0" marB="0" anchor="ctr"/>
                </a:tc>
                <a:extLst>
                  <a:ext uri="{0D108BD9-81ED-4DB2-BD59-A6C34878D82A}">
                    <a16:rowId xmlns:a16="http://schemas.microsoft.com/office/drawing/2014/main" val="1122853938"/>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Efficiency</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89%</a:t>
                      </a:r>
                    </a:p>
                  </a:txBody>
                  <a:tcPr marL="68580" marR="68580" marT="0" marB="0" anchor="ctr"/>
                </a:tc>
                <a:extLst>
                  <a:ext uri="{0D108BD9-81ED-4DB2-BD59-A6C34878D82A}">
                    <a16:rowId xmlns:a16="http://schemas.microsoft.com/office/drawing/2014/main" val="4113883760"/>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Active</a:t>
                      </a:r>
                      <a:r>
                        <a:rPr lang="en-US" sz="1400" b="0" kern="1200" baseline="0" dirty="0">
                          <a:solidFill>
                            <a:schemeClr val="tx1"/>
                          </a:solidFill>
                          <a:effectLst/>
                          <a:latin typeface="Arial" panose="020B0604020202020204" pitchFamily="34" charset="0"/>
                          <a:ea typeface="+mn-ea"/>
                          <a:cs typeface="Arial" panose="020B0604020202020204" pitchFamily="34" charset="0"/>
                        </a:rPr>
                        <a:t> mass</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29 kg</a:t>
                      </a:r>
                    </a:p>
                  </a:txBody>
                  <a:tcPr marL="68580" marR="68580" marT="0" marB="0" anchor="ctr"/>
                </a:tc>
                <a:extLst>
                  <a:ext uri="{0D108BD9-81ED-4DB2-BD59-A6C34878D82A}">
                    <a16:rowId xmlns:a16="http://schemas.microsoft.com/office/drawing/2014/main" val="1805499097"/>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Air gap clearance</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2.3</a:t>
                      </a:r>
                      <a:r>
                        <a:rPr lang="en-US" sz="1400" kern="1200" baseline="0" dirty="0">
                          <a:solidFill>
                            <a:schemeClr val="tx1"/>
                          </a:solidFill>
                          <a:effectLst/>
                          <a:latin typeface="Arial" panose="020B0604020202020204" pitchFamily="34" charset="0"/>
                          <a:ea typeface="+mn-ea"/>
                          <a:cs typeface="Arial" panose="020B0604020202020204" pitchFamily="34" charset="0"/>
                        </a:rPr>
                        <a:t> mm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6713339"/>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Flat</a:t>
                      </a:r>
                      <a:r>
                        <a:rPr lang="en-US" sz="1400" b="0" kern="1200" baseline="0" dirty="0">
                          <a:solidFill>
                            <a:schemeClr val="tx1"/>
                          </a:solidFill>
                          <a:effectLst/>
                          <a:latin typeface="Arial" panose="020B0604020202020204" pitchFamily="34" charset="0"/>
                          <a:ea typeface="+mn-ea"/>
                          <a:cs typeface="Arial" panose="020B0604020202020204" pitchFamily="34" charset="0"/>
                        </a:rPr>
                        <a:t> wire dimensions</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 x 5 mm</a:t>
                      </a:r>
                    </a:p>
                  </a:txBody>
                  <a:tcPr marL="68580" marR="68580" marT="0" marB="0" anchor="ctr"/>
                </a:tc>
                <a:extLst>
                  <a:ext uri="{0D108BD9-81ED-4DB2-BD59-A6C34878D82A}">
                    <a16:rowId xmlns:a16="http://schemas.microsoft.com/office/drawing/2014/main" val="2039867257"/>
                  </a:ext>
                </a:extLst>
              </a:tr>
            </a:tbl>
          </a:graphicData>
        </a:graphic>
      </p:graphicFrame>
      <p:sp>
        <p:nvSpPr>
          <p:cNvPr id="8" name="İçerik Yer Tutucusu 5"/>
          <p:cNvSpPr txBox="1">
            <a:spLocks/>
          </p:cNvSpPr>
          <p:nvPr/>
        </p:nvSpPr>
        <p:spPr>
          <a:xfrm>
            <a:off x="218136" y="1465213"/>
            <a:ext cx="3540696" cy="4163555"/>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lnSpc>
                <a:spcPct val="150000"/>
              </a:lnSpc>
              <a:spcAft>
                <a:spcPts val="0"/>
              </a:spcAft>
              <a:buFont typeface="Wingdings" panose="05000000000000000000" pitchFamily="2" charset="2"/>
              <a:buChar char="§"/>
            </a:pPr>
            <a:r>
              <a:rPr lang="en-US" sz="1800" dirty="0">
                <a:latin typeface="Arial" pitchFamily="34" charset="0"/>
                <a:cs typeface="Arial" pitchFamily="34" charset="0"/>
              </a:rPr>
              <a:t>Fully analytical optimization on MATLAB</a:t>
            </a:r>
          </a:p>
          <a:p>
            <a:pPr marL="285750" indent="-285750" fontAlgn="auto">
              <a:lnSpc>
                <a:spcPct val="150000"/>
              </a:lnSpc>
              <a:spcAft>
                <a:spcPts val="0"/>
              </a:spcAft>
              <a:buFont typeface="Wingdings" panose="05000000000000000000" pitchFamily="2" charset="2"/>
              <a:buChar char="§"/>
            </a:pPr>
            <a:r>
              <a:rPr lang="en-US" sz="1800" dirty="0">
                <a:latin typeface="Arial" pitchFamily="34" charset="0"/>
                <a:cs typeface="Arial" pitchFamily="34" charset="0"/>
              </a:rPr>
              <a:t>Objective function of minimizing active mass</a:t>
            </a:r>
          </a:p>
          <a:p>
            <a:pPr marL="285750" indent="-285750" fontAlgn="auto">
              <a:lnSpc>
                <a:spcPct val="150000"/>
              </a:lnSpc>
              <a:spcAft>
                <a:spcPts val="0"/>
              </a:spcAft>
              <a:buFont typeface="Wingdings" panose="05000000000000000000" pitchFamily="2" charset="2"/>
              <a:buChar char="§"/>
            </a:pPr>
            <a:r>
              <a:rPr lang="en-US" sz="1800" dirty="0">
                <a:latin typeface="Arial" pitchFamily="34" charset="0"/>
                <a:cs typeface="Arial" pitchFamily="34" charset="0"/>
              </a:rPr>
              <a:t>Optimization variables of</a:t>
            </a:r>
          </a:p>
          <a:p>
            <a:pPr marL="685800" lvl="1" fontAlgn="auto">
              <a:lnSpc>
                <a:spcPct val="150000"/>
              </a:lnSpc>
              <a:spcAft>
                <a:spcPts val="0"/>
              </a:spcAft>
              <a:buFont typeface="Wingdings" panose="05000000000000000000" pitchFamily="2" charset="2"/>
              <a:buChar char="§"/>
            </a:pPr>
            <a:r>
              <a:rPr lang="en-US" sz="1400" dirty="0">
                <a:latin typeface="Arial" pitchFamily="34" charset="0"/>
                <a:cs typeface="Arial" pitchFamily="34" charset="0"/>
              </a:rPr>
              <a:t>Outer diameter</a:t>
            </a:r>
          </a:p>
          <a:p>
            <a:pPr marL="685800" lvl="1" fontAlgn="auto">
              <a:lnSpc>
                <a:spcPct val="150000"/>
              </a:lnSpc>
              <a:spcAft>
                <a:spcPts val="0"/>
              </a:spcAft>
              <a:buFont typeface="Wingdings" panose="05000000000000000000" pitchFamily="2" charset="2"/>
              <a:buChar char="§"/>
            </a:pPr>
            <a:r>
              <a:rPr lang="en-US" sz="1400" dirty="0">
                <a:latin typeface="Arial" pitchFamily="34" charset="0"/>
                <a:cs typeface="Arial" pitchFamily="34" charset="0"/>
              </a:rPr>
              <a:t>Magnetic loading</a:t>
            </a:r>
          </a:p>
          <a:p>
            <a:pPr marL="285750" indent="-285750" fontAlgn="auto">
              <a:lnSpc>
                <a:spcPct val="150000"/>
              </a:lnSpc>
              <a:spcAft>
                <a:spcPts val="0"/>
              </a:spcAft>
              <a:buFont typeface="Wingdings" panose="05000000000000000000" pitchFamily="2" charset="2"/>
              <a:buChar char="§"/>
            </a:pPr>
            <a:r>
              <a:rPr lang="en-US" sz="1800" dirty="0">
                <a:latin typeface="Arial" pitchFamily="34" charset="0"/>
                <a:cs typeface="Arial" pitchFamily="34" charset="0"/>
              </a:rPr>
              <a:t>Population and generation sizes of 50, both</a:t>
            </a:r>
          </a:p>
          <a:p>
            <a:pPr marL="285750" indent="-285750" fontAlgn="auto">
              <a:lnSpc>
                <a:spcPct val="150000"/>
              </a:lnSpc>
              <a:spcAft>
                <a:spcPts val="0"/>
              </a:spcAft>
              <a:buFont typeface="Wingdings" panose="05000000000000000000" pitchFamily="2" charset="2"/>
              <a:buChar char="§"/>
            </a:pPr>
            <a:endParaRPr lang="en-US" sz="1600" dirty="0">
              <a:latin typeface="Arial" pitchFamily="34" charset="0"/>
              <a:cs typeface="Arial" pitchFamily="34" charset="0"/>
            </a:endParaRPr>
          </a:p>
        </p:txBody>
      </p:sp>
      <p:sp>
        <p:nvSpPr>
          <p:cNvPr id="9" name="Rectangle 3"/>
          <p:cNvSpPr/>
          <p:nvPr/>
        </p:nvSpPr>
        <p:spPr>
          <a:xfrm>
            <a:off x="-1" y="6297233"/>
            <a:ext cx="12192001"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[9] G. Cakal and O. </a:t>
            </a:r>
            <a:r>
              <a:rPr lang="en-US" sz="1000" i="1" dirty="0" err="1">
                <a:latin typeface="Arial" panose="020B0604020202020204" pitchFamily="34" charset="0"/>
                <a:ea typeface="Times New Roman" panose="02020603050405020304" pitchFamily="18" charset="0"/>
                <a:cs typeface="Arial" panose="020B0604020202020204" pitchFamily="34" charset="0"/>
              </a:rPr>
              <a:t>Keysan</a:t>
            </a:r>
            <a:r>
              <a:rPr lang="en-US" sz="1000" i="1" dirty="0">
                <a:latin typeface="Arial" panose="020B0604020202020204" pitchFamily="34" charset="0"/>
                <a:ea typeface="Times New Roman" panose="02020603050405020304" pitchFamily="18" charset="0"/>
                <a:cs typeface="Arial" panose="020B0604020202020204" pitchFamily="34" charset="0"/>
              </a:rPr>
              <a:t>, </a:t>
            </a:r>
            <a:r>
              <a:rPr lang="tr-TR" sz="1000" i="1" dirty="0">
                <a:latin typeface="Arial" panose="020B0604020202020204" pitchFamily="34" charset="0"/>
                <a:ea typeface="Times New Roman" panose="02020603050405020304" pitchFamily="18" charset="0"/>
                <a:cs typeface="Arial" panose="020B0604020202020204" pitchFamily="34" charset="0"/>
              </a:rPr>
              <a:t>‘‘</a:t>
            </a:r>
            <a:r>
              <a:rPr lang="en-US" sz="1000" i="1" dirty="0">
                <a:latin typeface="Arial" panose="020B0604020202020204" pitchFamily="34" charset="0"/>
                <a:ea typeface="Times New Roman" panose="02020603050405020304" pitchFamily="18" charset="0"/>
                <a:cs typeface="Arial" panose="020B0604020202020204" pitchFamily="34" charset="0"/>
              </a:rPr>
              <a:t>A novel flat winding made of aluminum or copper sheet for axial flux machines</a:t>
            </a:r>
            <a:r>
              <a:rPr lang="tr-TR" sz="1000" i="1" dirty="0">
                <a:latin typeface="Arial" panose="020B0604020202020204" pitchFamily="34" charset="0"/>
                <a:ea typeface="Times New Roman" panose="02020603050405020304" pitchFamily="18" charset="0"/>
                <a:cs typeface="Arial" panose="020B0604020202020204" pitchFamily="34" charset="0"/>
              </a:rPr>
              <a:t>,’’ IET</a:t>
            </a:r>
            <a:r>
              <a:rPr lang="en-US" sz="1000" i="1" dirty="0">
                <a:latin typeface="Arial" panose="020B0604020202020204" pitchFamily="34" charset="0"/>
                <a:ea typeface="Times New Roman" panose="02020603050405020304" pitchFamily="18" charset="0"/>
                <a:cs typeface="Arial" panose="020B0604020202020204" pitchFamily="34" charset="0"/>
              </a:rPr>
              <a:t> Electric Power Applications, (Review), 2020.</a:t>
            </a:r>
          </a:p>
        </p:txBody>
      </p:sp>
      <p:sp>
        <p:nvSpPr>
          <p:cNvPr id="10" name="Rectangle 3"/>
          <p:cNvSpPr/>
          <p:nvPr/>
        </p:nvSpPr>
        <p:spPr>
          <a:xfrm>
            <a:off x="7731198" y="1355560"/>
            <a:ext cx="42891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[9]</a:t>
            </a:r>
          </a:p>
        </p:txBody>
      </p:sp>
      <p:sp>
        <p:nvSpPr>
          <p:cNvPr id="11" name="İçerik Yer Tutucusu 5"/>
          <p:cNvSpPr txBox="1">
            <a:spLocks/>
          </p:cNvSpPr>
          <p:nvPr/>
        </p:nvSpPr>
        <p:spPr>
          <a:xfrm>
            <a:off x="8975134" y="5744975"/>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Optimized prototype machine</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2654725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Mechanical Design</a:t>
            </a:r>
          </a:p>
        </p:txBody>
      </p:sp>
      <p:pic>
        <p:nvPicPr>
          <p:cNvPr id="2" name="assembl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4451" r="11612"/>
          <a:stretch/>
        </p:blipFill>
        <p:spPr>
          <a:xfrm>
            <a:off x="5566908" y="2498428"/>
            <a:ext cx="5356787" cy="3175000"/>
          </a:xfrm>
          <a:prstGeom prst="rect">
            <a:avLst/>
          </a:prstGeom>
        </p:spPr>
      </p:pic>
      <p:grpSp>
        <p:nvGrpSpPr>
          <p:cNvPr id="39" name="Grup 38"/>
          <p:cNvGrpSpPr/>
          <p:nvPr/>
        </p:nvGrpSpPr>
        <p:grpSpPr>
          <a:xfrm>
            <a:off x="1174330" y="2976266"/>
            <a:ext cx="2605121" cy="2219325"/>
            <a:chOff x="381478" y="2054681"/>
            <a:chExt cx="2605121" cy="2219325"/>
          </a:xfrm>
        </p:grpSpPr>
        <p:grpSp>
          <p:nvGrpSpPr>
            <p:cNvPr id="15" name="Grup 14"/>
            <p:cNvGrpSpPr/>
            <p:nvPr/>
          </p:nvGrpSpPr>
          <p:grpSpPr>
            <a:xfrm>
              <a:off x="381478" y="2054681"/>
              <a:ext cx="2605121" cy="2219325"/>
              <a:chOff x="799800" y="1477169"/>
              <a:chExt cx="2605121" cy="2219325"/>
            </a:xfrm>
          </p:grpSpPr>
          <p:pic>
            <p:nvPicPr>
              <p:cNvPr id="5" name="Resim 4"/>
              <p:cNvPicPr>
                <a:picLocks noChangeAspect="1"/>
              </p:cNvPicPr>
              <p:nvPr/>
            </p:nvPicPr>
            <p:blipFill>
              <a:blip r:embed="rId6"/>
              <a:stretch>
                <a:fillRect/>
              </a:stretch>
            </p:blipFill>
            <p:spPr>
              <a:xfrm>
                <a:off x="1074828" y="1477169"/>
                <a:ext cx="2330093" cy="2219325"/>
              </a:xfrm>
              <a:prstGeom prst="rect">
                <a:avLst/>
              </a:prstGeom>
            </p:spPr>
          </p:pic>
          <p:pic>
            <p:nvPicPr>
              <p:cNvPr id="4" name="Resim 3"/>
              <p:cNvPicPr>
                <a:picLocks noChangeAspect="1"/>
              </p:cNvPicPr>
              <p:nvPr/>
            </p:nvPicPr>
            <p:blipFill>
              <a:blip r:embed="rId7"/>
              <a:stretch>
                <a:fillRect/>
              </a:stretch>
            </p:blipFill>
            <p:spPr>
              <a:xfrm>
                <a:off x="799800" y="2846738"/>
                <a:ext cx="311334" cy="849756"/>
              </a:xfrm>
              <a:prstGeom prst="rect">
                <a:avLst/>
              </a:prstGeom>
            </p:spPr>
          </p:pic>
        </p:grpSp>
        <p:cxnSp>
          <p:nvCxnSpPr>
            <p:cNvPr id="37" name="Düz Bağlayıcı 36"/>
            <p:cNvCxnSpPr/>
            <p:nvPr/>
          </p:nvCxnSpPr>
          <p:spPr>
            <a:xfrm>
              <a:off x="441602" y="3702844"/>
              <a:ext cx="15847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0" name="İçerik Yer Tutucusu 5"/>
          <p:cNvSpPr txBox="1">
            <a:spLocks/>
          </p:cNvSpPr>
          <p:nvPr/>
        </p:nvSpPr>
        <p:spPr>
          <a:xfrm>
            <a:off x="1236361" y="1857494"/>
            <a:ext cx="2481060" cy="64093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b="1" dirty="0">
                <a:latin typeface="Arial" pitchFamily="34" charset="0"/>
                <a:cs typeface="Arial" pitchFamily="34" charset="0"/>
              </a:rPr>
              <a:t>Mechanical design</a:t>
            </a:r>
          </a:p>
        </p:txBody>
      </p:sp>
      <p:sp>
        <p:nvSpPr>
          <p:cNvPr id="11" name="İçerik Yer Tutucusu 5"/>
          <p:cNvSpPr txBox="1">
            <a:spLocks/>
          </p:cNvSpPr>
          <p:nvPr/>
        </p:nvSpPr>
        <p:spPr>
          <a:xfrm>
            <a:off x="7004772" y="1857494"/>
            <a:ext cx="2481060" cy="64093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b="1" dirty="0">
                <a:latin typeface="Arial" pitchFamily="34" charset="0"/>
                <a:cs typeface="Arial" pitchFamily="34" charset="0"/>
              </a:rPr>
              <a:t>Assembling process</a:t>
            </a:r>
          </a:p>
        </p:txBody>
      </p:sp>
      <p:sp>
        <p:nvSpPr>
          <p:cNvPr id="12" name="İçerik Yer Tutucusu 5"/>
          <p:cNvSpPr txBox="1">
            <a:spLocks/>
          </p:cNvSpPr>
          <p:nvPr/>
        </p:nvSpPr>
        <p:spPr>
          <a:xfrm>
            <a:off x="1251350" y="5129636"/>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Mechanical design of the prototype</a:t>
            </a:r>
            <a:endParaRPr lang="en-US" sz="1100" dirty="0">
              <a:latin typeface="Arial" pitchFamily="34" charset="0"/>
              <a:cs typeface="Arial" pitchFamily="34" charset="0"/>
            </a:endParaRPr>
          </a:p>
        </p:txBody>
      </p:sp>
      <p:sp>
        <p:nvSpPr>
          <p:cNvPr id="13" name="İçerik Yer Tutucusu 5"/>
          <p:cNvSpPr txBox="1">
            <a:spLocks/>
          </p:cNvSpPr>
          <p:nvPr/>
        </p:nvSpPr>
        <p:spPr>
          <a:xfrm>
            <a:off x="6882247" y="5650128"/>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Assembly of the prototype</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23002433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Manufacturing Stages</a:t>
            </a:r>
          </a:p>
        </p:txBody>
      </p:sp>
      <p:pic>
        <p:nvPicPr>
          <p:cNvPr id="13" name="Resim 12" descr="WhatsApp Image 2020-09-09 at 21.57.28 (1)"/>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117957" y="1447652"/>
            <a:ext cx="3493844" cy="1965288"/>
          </a:xfrm>
          <a:prstGeom prst="rect">
            <a:avLst/>
          </a:prstGeom>
          <a:ln>
            <a:noFill/>
          </a:ln>
          <a:effectLst>
            <a:outerShdw blurRad="190500" algn="tl" rotWithShape="0">
              <a:srgbClr val="000000">
                <a:alpha val="70000"/>
              </a:srgbClr>
            </a:outerShdw>
          </a:effectLst>
        </p:spPr>
      </p:pic>
      <p:pic>
        <p:nvPicPr>
          <p:cNvPr id="16" name="Resim 15" descr="WhatsApp Image 2020-09-09 at 21.57.30 (1)"/>
          <p:cNvPicPr>
            <a:picLocks noGrp="1" noChangeAspect="1"/>
          </p:cNvPicPr>
          <p:nvPr isPhoto="1"/>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10473" y="1447652"/>
            <a:ext cx="1124289" cy="1997750"/>
          </a:xfrm>
          <a:prstGeom prst="rect">
            <a:avLst/>
          </a:prstGeom>
          <a:ln>
            <a:noFill/>
          </a:ln>
          <a:effectLst>
            <a:outerShdw blurRad="190500" algn="tl" rotWithShape="0">
              <a:srgbClr val="000000">
                <a:alpha val="70000"/>
              </a:srgbClr>
            </a:outerShdw>
          </a:effectLst>
        </p:spPr>
      </p:pic>
      <p:pic>
        <p:nvPicPr>
          <p:cNvPr id="17" name="Resim 16" descr="WhatsApp Image 2020-09-09 at 21.57.30"/>
          <p:cNvPicPr>
            <a:picLocks noGrp="1" noChangeAspect="1"/>
          </p:cNvPicPr>
          <p:nvPr isPhoto="1"/>
        </p:nvPicPr>
        <p:blipFill>
          <a:blip r:embed="rId6" cstate="print">
            <a:lum bright="9000" contrast="15000"/>
            <a:extLst>
              <a:ext uri="{28A0092B-C50C-407E-A947-70E740481C1C}">
                <a14:useLocalDpi xmlns:a14="http://schemas.microsoft.com/office/drawing/2010/main" val="0"/>
              </a:ext>
            </a:extLst>
          </a:blip>
          <a:stretch>
            <a:fillRect/>
          </a:stretch>
        </p:blipFill>
        <p:spPr>
          <a:xfrm rot="16200000">
            <a:off x="7769226" y="3402421"/>
            <a:ext cx="1912784" cy="3400505"/>
          </a:xfrm>
          <a:prstGeom prst="rect">
            <a:avLst/>
          </a:prstGeom>
          <a:ln>
            <a:noFill/>
          </a:ln>
          <a:effectLst>
            <a:outerShdw blurRad="190500" algn="tl" rotWithShape="0">
              <a:srgbClr val="000000">
                <a:alpha val="70000"/>
              </a:srgbClr>
            </a:outerShdw>
          </a:effectLst>
        </p:spPr>
      </p:pic>
      <p:pic>
        <p:nvPicPr>
          <p:cNvPr id="18" name="Resim 17" descr="WhatsApp Image 2020-09-09 at 21.57.35 (1)"/>
          <p:cNvPicPr>
            <a:picLocks noGrp="1" noChangeAspect="1"/>
          </p:cNvPicPr>
          <p:nvPr isPhoto="1"/>
        </p:nvPicPr>
        <p:blipFill>
          <a:blip r:embed="rId7" cstate="print">
            <a:lum bright="6000" contrast="15000"/>
            <a:extLst>
              <a:ext uri="{28A0092B-C50C-407E-A947-70E740481C1C}">
                <a14:useLocalDpi xmlns:a14="http://schemas.microsoft.com/office/drawing/2010/main" val="0"/>
              </a:ext>
            </a:extLst>
          </a:blip>
          <a:stretch>
            <a:fillRect/>
          </a:stretch>
        </p:blipFill>
        <p:spPr>
          <a:xfrm rot="16200000">
            <a:off x="1882381" y="3328979"/>
            <a:ext cx="1965663" cy="3494510"/>
          </a:xfrm>
          <a:prstGeom prst="rect">
            <a:avLst/>
          </a:prstGeom>
          <a:ln>
            <a:noFill/>
          </a:ln>
          <a:effectLst>
            <a:outerShdw blurRad="190500" algn="tl" rotWithShape="0">
              <a:srgbClr val="000000">
                <a:alpha val="70000"/>
              </a:srgbClr>
            </a:outerShdw>
          </a:effectLst>
        </p:spPr>
      </p:pic>
      <p:sp>
        <p:nvSpPr>
          <p:cNvPr id="19" name="İçerik Yer Tutucusu 5"/>
          <p:cNvSpPr txBox="1">
            <a:spLocks/>
          </p:cNvSpPr>
          <p:nvPr/>
        </p:nvSpPr>
        <p:spPr>
          <a:xfrm>
            <a:off x="1117957" y="3453271"/>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Laser cutting of copper sheet</a:t>
            </a:r>
            <a:endParaRPr lang="en-US" sz="1100" dirty="0">
              <a:latin typeface="Arial" pitchFamily="34" charset="0"/>
              <a:cs typeface="Arial" pitchFamily="34" charset="0"/>
            </a:endParaRPr>
          </a:p>
        </p:txBody>
      </p:sp>
      <p:sp>
        <p:nvSpPr>
          <p:cNvPr id="20" name="İçerik Yer Tutucusu 5"/>
          <p:cNvSpPr txBox="1">
            <a:spLocks/>
          </p:cNvSpPr>
          <p:nvPr/>
        </p:nvSpPr>
        <p:spPr>
          <a:xfrm>
            <a:off x="7002269" y="343762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Cut pieces </a:t>
            </a:r>
            <a:endParaRPr lang="en-US" sz="1100" dirty="0">
              <a:latin typeface="Arial" pitchFamily="34" charset="0"/>
              <a:cs typeface="Arial" pitchFamily="34" charset="0"/>
            </a:endParaRPr>
          </a:p>
        </p:txBody>
      </p:sp>
      <p:sp>
        <p:nvSpPr>
          <p:cNvPr id="21" name="İçerik Yer Tutucusu 5"/>
          <p:cNvSpPr txBox="1">
            <a:spLocks/>
          </p:cNvSpPr>
          <p:nvPr/>
        </p:nvSpPr>
        <p:spPr>
          <a:xfrm>
            <a:off x="1117957" y="6020534"/>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Bending of flat wires</a:t>
            </a:r>
            <a:endParaRPr lang="en-US" sz="1100" dirty="0">
              <a:latin typeface="Arial" pitchFamily="34" charset="0"/>
              <a:cs typeface="Arial" pitchFamily="34" charset="0"/>
            </a:endParaRPr>
          </a:p>
        </p:txBody>
      </p:sp>
      <p:sp>
        <p:nvSpPr>
          <p:cNvPr id="22" name="İçerik Yer Tutucusu 5"/>
          <p:cNvSpPr txBox="1">
            <a:spLocks/>
          </p:cNvSpPr>
          <p:nvPr/>
        </p:nvSpPr>
        <p:spPr>
          <a:xfrm>
            <a:off x="6955270" y="605906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Flat wire placement</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4214949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Manufacturing Stages</a:t>
            </a:r>
          </a:p>
        </p:txBody>
      </p:sp>
      <p:sp>
        <p:nvSpPr>
          <p:cNvPr id="19" name="İçerik Yer Tutucusu 5"/>
          <p:cNvSpPr txBox="1">
            <a:spLocks/>
          </p:cNvSpPr>
          <p:nvPr/>
        </p:nvSpPr>
        <p:spPr>
          <a:xfrm>
            <a:off x="1117957" y="3453271"/>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Copper flat wires</a:t>
            </a:r>
            <a:endParaRPr lang="en-US" sz="1100" dirty="0">
              <a:latin typeface="Arial" pitchFamily="34" charset="0"/>
              <a:cs typeface="Arial" pitchFamily="34" charset="0"/>
            </a:endParaRPr>
          </a:p>
        </p:txBody>
      </p:sp>
      <p:sp>
        <p:nvSpPr>
          <p:cNvPr id="20" name="İçerik Yer Tutucusu 5"/>
          <p:cNvSpPr txBox="1">
            <a:spLocks/>
          </p:cNvSpPr>
          <p:nvPr/>
        </p:nvSpPr>
        <p:spPr>
          <a:xfrm>
            <a:off x="7002269" y="343762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Isolation paper</a:t>
            </a:r>
            <a:endParaRPr lang="en-US" sz="1100" dirty="0">
              <a:latin typeface="Arial" pitchFamily="34" charset="0"/>
              <a:cs typeface="Arial" pitchFamily="34" charset="0"/>
            </a:endParaRPr>
          </a:p>
        </p:txBody>
      </p:sp>
      <p:sp>
        <p:nvSpPr>
          <p:cNvPr id="21" name="İçerik Yer Tutucusu 5"/>
          <p:cNvSpPr txBox="1">
            <a:spLocks/>
          </p:cNvSpPr>
          <p:nvPr/>
        </p:nvSpPr>
        <p:spPr>
          <a:xfrm>
            <a:off x="1117957" y="6020534"/>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Aluminum flat wires with isolation papers</a:t>
            </a:r>
            <a:endParaRPr lang="en-US" sz="1100" dirty="0">
              <a:latin typeface="Arial" pitchFamily="34" charset="0"/>
              <a:cs typeface="Arial" pitchFamily="34" charset="0"/>
            </a:endParaRPr>
          </a:p>
        </p:txBody>
      </p:sp>
      <p:sp>
        <p:nvSpPr>
          <p:cNvPr id="22" name="İçerik Yer Tutucusu 5"/>
          <p:cNvSpPr txBox="1">
            <a:spLocks/>
          </p:cNvSpPr>
          <p:nvPr/>
        </p:nvSpPr>
        <p:spPr>
          <a:xfrm>
            <a:off x="6955270" y="605906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100" dirty="0">
                <a:latin typeface="Arial" pitchFamily="34" charset="0"/>
                <a:cs typeface="Arial" pitchFamily="34" charset="0"/>
              </a:rPr>
              <a:t>Connectors at end winding</a:t>
            </a:r>
          </a:p>
        </p:txBody>
      </p:sp>
      <p:pic>
        <p:nvPicPr>
          <p:cNvPr id="11" name="Resim 10" descr="WhatsApp Image 2020-09-09 at 21.57.36"/>
          <p:cNvPicPr>
            <a:picLocks noGrp="1" noChangeAspect="1"/>
          </p:cNvPicPr>
          <p:nvPr isPhoto="1"/>
        </p:nvPicPr>
        <p:blipFill rotWithShape="1">
          <a:blip r:embed="rId3" cstate="print">
            <a:lum/>
            <a:extLst>
              <a:ext uri="{28A0092B-C50C-407E-A947-70E740481C1C}">
                <a14:useLocalDpi xmlns:a14="http://schemas.microsoft.com/office/drawing/2010/main" val="0"/>
              </a:ext>
            </a:extLst>
          </a:blip>
          <a:srcRect t="9905" b="15429"/>
          <a:stretch/>
        </p:blipFill>
        <p:spPr>
          <a:xfrm>
            <a:off x="8031968" y="1453773"/>
            <a:ext cx="1481296" cy="1965314"/>
          </a:xfrm>
          <a:prstGeom prst="rect">
            <a:avLst/>
          </a:prstGeom>
          <a:ln>
            <a:noFill/>
          </a:ln>
          <a:effectLst>
            <a:outerShdw blurRad="190500" algn="tl" rotWithShape="0">
              <a:srgbClr val="000000">
                <a:alpha val="70000"/>
              </a:srgbClr>
            </a:outerShdw>
          </a:effectLst>
        </p:spPr>
      </p:pic>
      <p:pic>
        <p:nvPicPr>
          <p:cNvPr id="12" name="Resim 11" descr="WhatsApp Image 2020-09-09 at 21.57.37 (2)"/>
          <p:cNvPicPr>
            <a:picLocks noGrp="1" noChangeAspect="1"/>
          </p:cNvPicPr>
          <p:nvPr isPhoto="1"/>
        </p:nvPicPr>
        <p:blipFill rotWithShape="1">
          <a:blip r:embed="rId4" cstate="print">
            <a:lum/>
            <a:extLst>
              <a:ext uri="{28A0092B-C50C-407E-A947-70E740481C1C}">
                <a14:useLocalDpi xmlns:a14="http://schemas.microsoft.com/office/drawing/2010/main" val="0"/>
              </a:ext>
            </a:extLst>
          </a:blip>
          <a:srcRect l="6607" t="15683" r="13107"/>
          <a:stretch/>
        </p:blipFill>
        <p:spPr>
          <a:xfrm>
            <a:off x="1297916" y="4141498"/>
            <a:ext cx="3180777" cy="1879035"/>
          </a:xfrm>
          <a:prstGeom prst="rect">
            <a:avLst/>
          </a:prstGeom>
          <a:ln>
            <a:noFill/>
          </a:ln>
          <a:effectLst>
            <a:outerShdw blurRad="190500" algn="tl" rotWithShape="0">
              <a:srgbClr val="000000">
                <a:alpha val="70000"/>
              </a:srgbClr>
            </a:outerShdw>
          </a:effectLst>
        </p:spPr>
      </p:pic>
      <p:pic>
        <p:nvPicPr>
          <p:cNvPr id="15" name="Resim 14" descr="WhatsApp Image 2020-09-09 at 22.02.42 (1)"/>
          <p:cNvPicPr>
            <a:picLocks noGrp="1" noChangeAspect="1"/>
          </p:cNvPicPr>
          <p:nvPr isPhoto="1"/>
        </p:nvPicPr>
        <p:blipFill>
          <a:blip r:embed="rId5" cstate="print">
            <a:lum bright="6000" contrast="15000"/>
            <a:extLst>
              <a:ext uri="{28A0092B-C50C-407E-A947-70E740481C1C}">
                <a14:useLocalDpi xmlns:a14="http://schemas.microsoft.com/office/drawing/2010/main" val="0"/>
              </a:ext>
            </a:extLst>
          </a:blip>
          <a:stretch>
            <a:fillRect/>
          </a:stretch>
        </p:blipFill>
        <p:spPr>
          <a:xfrm>
            <a:off x="7102363" y="4141499"/>
            <a:ext cx="3340507" cy="1879035"/>
          </a:xfrm>
          <a:prstGeom prst="rect">
            <a:avLst/>
          </a:prstGeom>
          <a:ln>
            <a:noFill/>
          </a:ln>
          <a:effectLst>
            <a:outerShdw blurRad="190500" algn="tl" rotWithShape="0">
              <a:srgbClr val="000000">
                <a:alpha val="70000"/>
              </a:srgbClr>
            </a:outerShdw>
          </a:effectLst>
        </p:spPr>
      </p:pic>
      <p:pic>
        <p:nvPicPr>
          <p:cNvPr id="23" name="Resim 22"/>
          <p:cNvPicPr>
            <a:picLocks noChangeAspect="1"/>
          </p:cNvPicPr>
          <p:nvPr/>
        </p:nvPicPr>
        <p:blipFill>
          <a:blip r:embed="rId6">
            <a:lum/>
          </a:blip>
          <a:stretch>
            <a:fillRect/>
          </a:stretch>
        </p:blipFill>
        <p:spPr>
          <a:xfrm>
            <a:off x="1923416" y="1438128"/>
            <a:ext cx="1929775" cy="19653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482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Manufacturing Stages</a:t>
            </a:r>
          </a:p>
        </p:txBody>
      </p:sp>
      <p:sp>
        <p:nvSpPr>
          <p:cNvPr id="19" name="İçerik Yer Tutucusu 5"/>
          <p:cNvSpPr txBox="1">
            <a:spLocks/>
          </p:cNvSpPr>
          <p:nvPr/>
        </p:nvSpPr>
        <p:spPr>
          <a:xfrm>
            <a:off x="1117957" y="3453271"/>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Aluminum flat winding stator with terminals</a:t>
            </a:r>
            <a:endParaRPr lang="en-US" sz="1100" dirty="0">
              <a:latin typeface="Arial" pitchFamily="34" charset="0"/>
              <a:cs typeface="Arial" pitchFamily="34" charset="0"/>
            </a:endParaRPr>
          </a:p>
        </p:txBody>
      </p:sp>
      <p:sp>
        <p:nvSpPr>
          <p:cNvPr id="20" name="İçerik Yer Tutucusu 5"/>
          <p:cNvSpPr txBox="1">
            <a:spLocks/>
          </p:cNvSpPr>
          <p:nvPr/>
        </p:nvSpPr>
        <p:spPr>
          <a:xfrm>
            <a:off x="7002269" y="343762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Copper flat winding stator with terminals</a:t>
            </a:r>
            <a:endParaRPr lang="en-US" sz="1100" dirty="0">
              <a:latin typeface="Arial" pitchFamily="34" charset="0"/>
              <a:cs typeface="Arial" pitchFamily="34" charset="0"/>
            </a:endParaRPr>
          </a:p>
        </p:txBody>
      </p:sp>
      <p:sp>
        <p:nvSpPr>
          <p:cNvPr id="21" name="İçerik Yer Tutucusu 5"/>
          <p:cNvSpPr txBox="1">
            <a:spLocks/>
          </p:cNvSpPr>
          <p:nvPr/>
        </p:nvSpPr>
        <p:spPr>
          <a:xfrm>
            <a:off x="1117957" y="6020534"/>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Glass fiber in epoxy molding</a:t>
            </a:r>
            <a:endParaRPr lang="en-US" sz="1100" dirty="0">
              <a:latin typeface="Arial" pitchFamily="34" charset="0"/>
              <a:cs typeface="Arial" pitchFamily="34" charset="0"/>
            </a:endParaRPr>
          </a:p>
        </p:txBody>
      </p:sp>
      <p:sp>
        <p:nvSpPr>
          <p:cNvPr id="22" name="İçerik Yer Tutucusu 5"/>
          <p:cNvSpPr txBox="1">
            <a:spLocks/>
          </p:cNvSpPr>
          <p:nvPr/>
        </p:nvSpPr>
        <p:spPr>
          <a:xfrm>
            <a:off x="6955270" y="605906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Epoxy molding</a:t>
            </a:r>
            <a:endParaRPr lang="en-US" sz="1100" dirty="0">
              <a:latin typeface="Arial" pitchFamily="34" charset="0"/>
              <a:cs typeface="Arial" pitchFamily="34" charset="0"/>
            </a:endParaRPr>
          </a:p>
        </p:txBody>
      </p:sp>
      <p:pic>
        <p:nvPicPr>
          <p:cNvPr id="7" name="Resim 6" descr="WhatsApp Image 2020-09-09 at 22.03.57 (1)"/>
          <p:cNvPicPr>
            <a:picLocks noGrp="1" noChangeAspect="1"/>
          </p:cNvPicPr>
          <p:nvPr isPhoto="1"/>
        </p:nvPicPr>
        <p:blipFill rotWithShape="1">
          <a:blip r:embed="rId3" cstate="print">
            <a:lum bright="9000" contrast="10000"/>
            <a:extLst>
              <a:ext uri="{28A0092B-C50C-407E-A947-70E740481C1C}">
                <a14:useLocalDpi xmlns:a14="http://schemas.microsoft.com/office/drawing/2010/main" val="0"/>
              </a:ext>
            </a:extLst>
          </a:blip>
          <a:srcRect t="8608" b="12250"/>
          <a:stretch/>
        </p:blipFill>
        <p:spPr>
          <a:xfrm rot="16200000">
            <a:off x="1887160" y="1043531"/>
            <a:ext cx="2002290" cy="2817190"/>
          </a:xfrm>
          <a:prstGeom prst="rect">
            <a:avLst/>
          </a:prstGeom>
          <a:ln>
            <a:noFill/>
          </a:ln>
          <a:effectLst>
            <a:outerShdw blurRad="190500" algn="tl" rotWithShape="0">
              <a:srgbClr val="000000">
                <a:alpha val="70000"/>
              </a:srgbClr>
            </a:outerShdw>
          </a:effectLst>
        </p:spPr>
      </p:pic>
      <p:pic>
        <p:nvPicPr>
          <p:cNvPr id="8" name="Resim 7"/>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7729571" y="1450980"/>
            <a:ext cx="1992094" cy="2002921"/>
          </a:xfrm>
          <a:prstGeom prst="rect">
            <a:avLst/>
          </a:prstGeom>
          <a:ln>
            <a:noFill/>
          </a:ln>
          <a:effectLst>
            <a:outerShdw blurRad="190500" algn="tl" rotWithShape="0">
              <a:srgbClr val="000000">
                <a:alpha val="70000"/>
              </a:srgbClr>
            </a:outerShdw>
          </a:effectLst>
        </p:spPr>
      </p:pic>
      <p:pic>
        <p:nvPicPr>
          <p:cNvPr id="9" name="Resim 8" descr="WhatsApp Image 2020-09-09 at 22.05.08"/>
          <p:cNvPicPr>
            <a:picLocks noGrp="1" noChangeAspect="1"/>
          </p:cNvPicPr>
          <p:nvPr isPhoto="1"/>
        </p:nvPicPr>
        <p:blipFill>
          <a:blip r:embed="rId6" cstate="print">
            <a:lum/>
            <a:extLst>
              <a:ext uri="{28A0092B-C50C-407E-A947-70E740481C1C}">
                <a14:useLocalDpi xmlns:a14="http://schemas.microsoft.com/office/drawing/2010/main" val="0"/>
              </a:ext>
            </a:extLst>
          </a:blip>
          <a:stretch>
            <a:fillRect/>
          </a:stretch>
        </p:blipFill>
        <p:spPr>
          <a:xfrm>
            <a:off x="1107931" y="4056145"/>
            <a:ext cx="3560748" cy="2002921"/>
          </a:xfrm>
          <a:prstGeom prst="rect">
            <a:avLst/>
          </a:prstGeom>
          <a:ln>
            <a:noFill/>
          </a:ln>
          <a:effectLst>
            <a:outerShdw blurRad="190500" algn="tl" rotWithShape="0">
              <a:srgbClr val="000000">
                <a:alpha val="70000"/>
              </a:srgbClr>
            </a:outerShdw>
          </a:effectLst>
        </p:spPr>
      </p:pic>
      <p:pic>
        <p:nvPicPr>
          <p:cNvPr id="10" name="Resim 9" descr="WhatsApp Image 2020-09-09 at 22.11.04 (6)"/>
          <p:cNvPicPr>
            <a:picLocks noGrp="1" noChangeAspect="1"/>
          </p:cNvPicPr>
          <p:nvPr isPhoto="1"/>
        </p:nvPicPr>
        <p:blipFill>
          <a:blip r:embed="rId7" cstate="print">
            <a:lum bright="9000" contrast="10000"/>
            <a:extLst>
              <a:ext uri="{28A0092B-C50C-407E-A947-70E740481C1C}">
                <a14:useLocalDpi xmlns:a14="http://schemas.microsoft.com/office/drawing/2010/main" val="0"/>
              </a:ext>
            </a:extLst>
          </a:blip>
          <a:stretch>
            <a:fillRect/>
          </a:stretch>
        </p:blipFill>
        <p:spPr>
          <a:xfrm>
            <a:off x="7390337" y="4089606"/>
            <a:ext cx="2670561" cy="20029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8750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Manufacturing Stages</a:t>
            </a:r>
          </a:p>
        </p:txBody>
      </p:sp>
      <p:sp>
        <p:nvSpPr>
          <p:cNvPr id="19" name="İçerik Yer Tutucusu 5"/>
          <p:cNvSpPr txBox="1">
            <a:spLocks/>
          </p:cNvSpPr>
          <p:nvPr/>
        </p:nvSpPr>
        <p:spPr>
          <a:xfrm>
            <a:off x="1117957" y="3453271"/>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Epoxy molding</a:t>
            </a:r>
            <a:endParaRPr lang="en-US" sz="1100" dirty="0">
              <a:latin typeface="Arial" pitchFamily="34" charset="0"/>
              <a:cs typeface="Arial" pitchFamily="34" charset="0"/>
            </a:endParaRPr>
          </a:p>
        </p:txBody>
      </p:sp>
      <p:sp>
        <p:nvSpPr>
          <p:cNvPr id="20" name="İçerik Yer Tutucusu 5"/>
          <p:cNvSpPr txBox="1">
            <a:spLocks/>
          </p:cNvSpPr>
          <p:nvPr/>
        </p:nvSpPr>
        <p:spPr>
          <a:xfrm>
            <a:off x="7002269" y="343762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Stator inside the mold</a:t>
            </a:r>
            <a:endParaRPr lang="en-US" sz="1100" dirty="0">
              <a:latin typeface="Arial" pitchFamily="34" charset="0"/>
              <a:cs typeface="Arial" pitchFamily="34" charset="0"/>
            </a:endParaRPr>
          </a:p>
        </p:txBody>
      </p:sp>
      <p:sp>
        <p:nvSpPr>
          <p:cNvPr id="21" name="İçerik Yer Tutucusu 5"/>
          <p:cNvSpPr txBox="1">
            <a:spLocks/>
          </p:cNvSpPr>
          <p:nvPr/>
        </p:nvSpPr>
        <p:spPr>
          <a:xfrm>
            <a:off x="1117957" y="6020534"/>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Final form of the stator</a:t>
            </a:r>
            <a:endParaRPr lang="en-US" sz="1100" dirty="0">
              <a:latin typeface="Arial" pitchFamily="34" charset="0"/>
              <a:cs typeface="Arial" pitchFamily="34" charset="0"/>
            </a:endParaRPr>
          </a:p>
        </p:txBody>
      </p:sp>
      <p:sp>
        <p:nvSpPr>
          <p:cNvPr id="22" name="İçerik Yer Tutucusu 5"/>
          <p:cNvSpPr txBox="1">
            <a:spLocks/>
          </p:cNvSpPr>
          <p:nvPr/>
        </p:nvSpPr>
        <p:spPr>
          <a:xfrm>
            <a:off x="6955270" y="605906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Thermal testing</a:t>
            </a:r>
            <a:endParaRPr lang="en-US" sz="1100" dirty="0">
              <a:latin typeface="Arial" pitchFamily="34" charset="0"/>
              <a:cs typeface="Arial" pitchFamily="34" charset="0"/>
            </a:endParaRPr>
          </a:p>
        </p:txBody>
      </p:sp>
      <p:pic>
        <p:nvPicPr>
          <p:cNvPr id="7" name="Resim 6" descr="WhatsApp Image 2020-09-09 at 22.11.04 (12)"/>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622813" y="1539388"/>
            <a:ext cx="2530984" cy="1898238"/>
          </a:xfrm>
          <a:prstGeom prst="rect">
            <a:avLst/>
          </a:prstGeom>
          <a:ln>
            <a:noFill/>
          </a:ln>
          <a:effectLst>
            <a:outerShdw blurRad="190500" algn="tl" rotWithShape="0">
              <a:srgbClr val="000000">
                <a:alpha val="70000"/>
              </a:srgbClr>
            </a:outerShdw>
          </a:effectLst>
        </p:spPr>
      </p:pic>
      <p:pic>
        <p:nvPicPr>
          <p:cNvPr id="8" name="Resim 7" descr="WhatsApp Image 2020-09-09 at 22.08.44 (1)"/>
          <p:cNvPicPr>
            <a:picLocks noGrp="1" noChangeAspect="1"/>
          </p:cNvPicPr>
          <p:nvPr isPhoto="1"/>
        </p:nvPicPr>
        <p:blipFill rotWithShape="1">
          <a:blip r:embed="rId4" cstate="print">
            <a:lum bright="9000" contrast="10000"/>
            <a:extLst>
              <a:ext uri="{28A0092B-C50C-407E-A947-70E740481C1C}">
                <a14:useLocalDpi xmlns:a14="http://schemas.microsoft.com/office/drawing/2010/main" val="0"/>
              </a:ext>
            </a:extLst>
          </a:blip>
          <a:srcRect t="15492" b="13397"/>
          <a:stretch/>
        </p:blipFill>
        <p:spPr>
          <a:xfrm>
            <a:off x="2137248" y="4122502"/>
            <a:ext cx="1502114" cy="1898032"/>
          </a:xfrm>
          <a:prstGeom prst="rect">
            <a:avLst/>
          </a:prstGeom>
          <a:ln>
            <a:noFill/>
          </a:ln>
          <a:effectLst>
            <a:outerShdw blurRad="190500" algn="tl" rotWithShape="0">
              <a:srgbClr val="000000">
                <a:alpha val="70000"/>
              </a:srgbClr>
            </a:outerShdw>
          </a:effectLst>
        </p:spPr>
      </p:pic>
      <p:pic>
        <p:nvPicPr>
          <p:cNvPr id="9" name="Resim 8"/>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Lst>
          </a:blip>
          <a:stretch>
            <a:fillRect/>
          </a:stretch>
        </p:blipFill>
        <p:spPr>
          <a:xfrm rot="5400000">
            <a:off x="7820162" y="1598698"/>
            <a:ext cx="1810909" cy="1898238"/>
          </a:xfrm>
          <a:prstGeom prst="rect">
            <a:avLst/>
          </a:prstGeom>
        </p:spPr>
      </p:pic>
      <p:pic>
        <p:nvPicPr>
          <p:cNvPr id="10" name="Resim 9" descr="WhatsApp Image 2020-09-09 at 22.06.13 (1)"/>
          <p:cNvPicPr>
            <a:picLocks noGrp="1" noChangeAspect="1"/>
          </p:cNvPicPr>
          <p:nvPr isPhoto="1"/>
        </p:nvPicPr>
        <p:blipFill>
          <a:blip r:embed="rId7" cstate="print">
            <a:lum/>
            <a:extLst>
              <a:ext uri="{28A0092B-C50C-407E-A947-70E740481C1C}">
                <a14:useLocalDpi xmlns:a14="http://schemas.microsoft.com/office/drawing/2010/main" val="0"/>
              </a:ext>
            </a:extLst>
          </a:blip>
          <a:stretch>
            <a:fillRect/>
          </a:stretch>
        </p:blipFill>
        <p:spPr>
          <a:xfrm>
            <a:off x="7038295" y="4160828"/>
            <a:ext cx="3374645" cy="18982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025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Manufacturing Stages</a:t>
            </a:r>
          </a:p>
        </p:txBody>
      </p:sp>
      <p:sp>
        <p:nvSpPr>
          <p:cNvPr id="19" name="İçerik Yer Tutucusu 5"/>
          <p:cNvSpPr txBox="1">
            <a:spLocks/>
          </p:cNvSpPr>
          <p:nvPr/>
        </p:nvSpPr>
        <p:spPr>
          <a:xfrm>
            <a:off x="1117957" y="3453271"/>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ST52 rotor steel</a:t>
            </a:r>
            <a:endParaRPr lang="en-US" sz="1100" dirty="0">
              <a:latin typeface="Arial" pitchFamily="34" charset="0"/>
              <a:cs typeface="Arial" pitchFamily="34" charset="0"/>
            </a:endParaRPr>
          </a:p>
        </p:txBody>
      </p:sp>
      <p:sp>
        <p:nvSpPr>
          <p:cNvPr id="20" name="İçerik Yer Tutucusu 5"/>
          <p:cNvSpPr txBox="1">
            <a:spLocks/>
          </p:cNvSpPr>
          <p:nvPr/>
        </p:nvSpPr>
        <p:spPr>
          <a:xfrm>
            <a:off x="7002269" y="343762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Magnet guides on rotor disc</a:t>
            </a:r>
            <a:endParaRPr lang="en-US" sz="1100" dirty="0">
              <a:latin typeface="Arial" pitchFamily="34" charset="0"/>
              <a:cs typeface="Arial" pitchFamily="34" charset="0"/>
            </a:endParaRPr>
          </a:p>
        </p:txBody>
      </p:sp>
      <p:sp>
        <p:nvSpPr>
          <p:cNvPr id="21" name="İçerik Yer Tutucusu 5"/>
          <p:cNvSpPr txBox="1">
            <a:spLocks/>
          </p:cNvSpPr>
          <p:nvPr/>
        </p:nvSpPr>
        <p:spPr>
          <a:xfrm>
            <a:off x="1117957" y="6020534"/>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Assembling magnets with rotor core</a:t>
            </a:r>
            <a:endParaRPr lang="en-US" sz="1100" dirty="0">
              <a:latin typeface="Arial" pitchFamily="34" charset="0"/>
              <a:cs typeface="Arial" pitchFamily="34" charset="0"/>
            </a:endParaRPr>
          </a:p>
        </p:txBody>
      </p:sp>
      <p:sp>
        <p:nvSpPr>
          <p:cNvPr id="22" name="İçerik Yer Tutucusu 5"/>
          <p:cNvSpPr txBox="1">
            <a:spLocks/>
          </p:cNvSpPr>
          <p:nvPr/>
        </p:nvSpPr>
        <p:spPr>
          <a:xfrm>
            <a:off x="6955270" y="605906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Safe fingers after assembly</a:t>
            </a:r>
          </a:p>
        </p:txBody>
      </p:sp>
      <p:pic>
        <p:nvPicPr>
          <p:cNvPr id="7" name="Resim 6" descr="WhatsApp Image 2020-09-09 at 22.07.06"/>
          <p:cNvPicPr>
            <a:picLocks noGrp="1" noChangeAspect="1"/>
          </p:cNvPicPr>
          <p:nvPr isPhoto="1"/>
        </p:nvPicPr>
        <p:blipFill rotWithShape="1">
          <a:blip r:embed="rId3" cstate="print">
            <a:lum/>
            <a:extLst>
              <a:ext uri="{28A0092B-C50C-407E-A947-70E740481C1C}">
                <a14:useLocalDpi xmlns:a14="http://schemas.microsoft.com/office/drawing/2010/main" val="0"/>
              </a:ext>
            </a:extLst>
          </a:blip>
          <a:srcRect l="14535" t="6349" r="21464" b="9842"/>
          <a:stretch/>
        </p:blipFill>
        <p:spPr>
          <a:xfrm>
            <a:off x="1431823" y="3913357"/>
            <a:ext cx="2912963" cy="2145709"/>
          </a:xfrm>
          <a:prstGeom prst="rect">
            <a:avLst/>
          </a:prstGeom>
          <a:ln>
            <a:noFill/>
          </a:ln>
          <a:effectLst>
            <a:outerShdw blurRad="190500" algn="tl" rotWithShape="0">
              <a:srgbClr val="000000">
                <a:alpha val="70000"/>
              </a:srgbClr>
            </a:outerShdw>
          </a:effectLst>
        </p:spPr>
      </p:pic>
      <p:pic>
        <p:nvPicPr>
          <p:cNvPr id="8" name="Resim 7" descr="WhatsApp Image 2020-09-09 at 22.07.07 (1)"/>
          <p:cNvPicPr>
            <a:picLocks noGrp="1" noChangeAspect="1"/>
          </p:cNvPicPr>
          <p:nvPr isPhoto="1"/>
        </p:nvPicPr>
        <p:blipFill>
          <a:blip r:embed="rId4" cstate="print">
            <a:lum/>
            <a:extLst>
              <a:ext uri="{28A0092B-C50C-407E-A947-70E740481C1C}">
                <a14:useLocalDpi xmlns:a14="http://schemas.microsoft.com/office/drawing/2010/main" val="0"/>
              </a:ext>
            </a:extLst>
          </a:blip>
          <a:stretch>
            <a:fillRect/>
          </a:stretch>
        </p:blipFill>
        <p:spPr>
          <a:xfrm>
            <a:off x="6818321" y="3913357"/>
            <a:ext cx="3814594" cy="2145709"/>
          </a:xfrm>
          <a:prstGeom prst="rect">
            <a:avLst/>
          </a:prstGeom>
          <a:ln>
            <a:noFill/>
          </a:ln>
          <a:effectLst>
            <a:outerShdw blurRad="190500" algn="tl" rotWithShape="0">
              <a:srgbClr val="000000">
                <a:alpha val="70000"/>
              </a:srgbClr>
            </a:outerShdw>
          </a:effectLst>
        </p:spPr>
      </p:pic>
      <p:pic>
        <p:nvPicPr>
          <p:cNvPr id="9" name="Resim 8" descr="WhatsApp Image 2020-09-09 at 22.02.41"/>
          <p:cNvPicPr>
            <a:picLocks noGrp="1" noChangeAspect="1"/>
          </p:cNvPicPr>
          <p:nvPr isPhoto="1"/>
        </p:nvPicPr>
        <p:blipFill rotWithShape="1">
          <a:blip r:embed="rId5" cstate="print">
            <a:lum/>
            <a:extLst>
              <a:ext uri="{28A0092B-C50C-407E-A947-70E740481C1C}">
                <a14:useLocalDpi xmlns:a14="http://schemas.microsoft.com/office/drawing/2010/main" val="0"/>
              </a:ext>
            </a:extLst>
          </a:blip>
          <a:srcRect l="16536" r="11178"/>
          <a:stretch/>
        </p:blipFill>
        <p:spPr>
          <a:xfrm>
            <a:off x="1509600" y="1294254"/>
            <a:ext cx="2757407" cy="2145709"/>
          </a:xfrm>
          <a:prstGeom prst="rect">
            <a:avLst/>
          </a:prstGeom>
          <a:ln>
            <a:noFill/>
          </a:ln>
          <a:effectLst>
            <a:outerShdw blurRad="190500" algn="tl" rotWithShape="0">
              <a:srgbClr val="000000">
                <a:alpha val="70000"/>
              </a:srgbClr>
            </a:outerShdw>
          </a:effectLst>
        </p:spPr>
      </p:pic>
      <p:pic>
        <p:nvPicPr>
          <p:cNvPr id="10" name="Resim 9" descr="WhatsApp Image 2020-09-09 at 22.04.04 (1)"/>
          <p:cNvPicPr>
            <a:picLocks noGrp="1" noChangeAspect="1"/>
          </p:cNvPicPr>
          <p:nvPr isPhoto="1"/>
        </p:nvPicPr>
        <p:blipFill rotWithShape="1">
          <a:blip r:embed="rId6" cstate="print">
            <a:lum/>
            <a:extLst>
              <a:ext uri="{28A0092B-C50C-407E-A947-70E740481C1C}">
                <a14:useLocalDpi xmlns:a14="http://schemas.microsoft.com/office/drawing/2010/main" val="0"/>
              </a:ext>
            </a:extLst>
          </a:blip>
          <a:srcRect l="16607" r="13679"/>
          <a:stretch/>
        </p:blipFill>
        <p:spPr>
          <a:xfrm>
            <a:off x="7395959" y="1315206"/>
            <a:ext cx="2659318" cy="21457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28839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785935" y="1495424"/>
            <a:ext cx="8963025" cy="49434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14350" indent="-514350" algn="l" fontAlgn="auto">
              <a:lnSpc>
                <a:spcPct val="150000"/>
              </a:lnSpc>
              <a:spcAft>
                <a:spcPts val="0"/>
              </a:spcAft>
              <a:buFont typeface="+mj-lt"/>
              <a:buAutoNum type="arabicPeriod"/>
            </a:pPr>
            <a:r>
              <a:rPr lang="en-US" sz="2800" b="1" dirty="0">
                <a:solidFill>
                  <a:srgbClr val="C20024"/>
                </a:solidFill>
                <a:latin typeface="Arial" panose="020B0604020202020204" pitchFamily="34" charset="0"/>
                <a:cs typeface="Arial" panose="020B0604020202020204" pitchFamily="34" charset="0"/>
              </a:rPr>
              <a:t> Flat winding and implementation on AFPM</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Analytical modeling</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Experimental verification</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1 MW wind turbine generator</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Conclusions</a:t>
            </a:r>
          </a:p>
          <a:p>
            <a:pPr marL="514350" indent="-514350" algn="l" fontAlgn="auto">
              <a:spcAft>
                <a:spcPts val="0"/>
              </a:spcAft>
              <a:buFont typeface="+mj-lt"/>
              <a:buAutoNum type="arabicPeriod"/>
            </a:pPr>
            <a:endParaRPr lang="en-US" sz="3200" b="1" dirty="0">
              <a:solidFill>
                <a:srgbClr val="C20024"/>
              </a:solidFill>
              <a:latin typeface="Arial" panose="020B0604020202020204" pitchFamily="34" charset="0"/>
              <a:cs typeface="Arial" panose="020B0604020202020204" pitchFamily="34" charset="0"/>
            </a:endParaRPr>
          </a:p>
        </p:txBody>
      </p:sp>
      <p:sp>
        <p:nvSpPr>
          <p:cNvPr id="6"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Outline</a:t>
            </a:r>
          </a:p>
        </p:txBody>
      </p:sp>
    </p:spTree>
    <p:extLst>
      <p:ext uri="{BB962C8B-B14F-4D97-AF65-F5344CB8AC3E}">
        <p14:creationId xmlns:p14="http://schemas.microsoft.com/office/powerpoint/2010/main" val="4162619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Manufacturing Stages</a:t>
            </a:r>
          </a:p>
        </p:txBody>
      </p:sp>
      <p:sp>
        <p:nvSpPr>
          <p:cNvPr id="19" name="İçerik Yer Tutucusu 5"/>
          <p:cNvSpPr txBox="1">
            <a:spLocks/>
          </p:cNvSpPr>
          <p:nvPr/>
        </p:nvSpPr>
        <p:spPr>
          <a:xfrm>
            <a:off x="1117957" y="3274149"/>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Water jet cutting of mechanical structure</a:t>
            </a:r>
          </a:p>
        </p:txBody>
      </p:sp>
      <p:sp>
        <p:nvSpPr>
          <p:cNvPr id="20" name="İçerik Yer Tutucusu 5"/>
          <p:cNvSpPr txBox="1">
            <a:spLocks/>
          </p:cNvSpPr>
          <p:nvPr/>
        </p:nvSpPr>
        <p:spPr>
          <a:xfrm>
            <a:off x="6955270" y="3274149"/>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Assembling of two rotor discs</a:t>
            </a:r>
            <a:endParaRPr lang="en-US" sz="1100" dirty="0">
              <a:latin typeface="Arial" pitchFamily="34" charset="0"/>
              <a:cs typeface="Arial" pitchFamily="34" charset="0"/>
            </a:endParaRPr>
          </a:p>
        </p:txBody>
      </p:sp>
      <p:sp>
        <p:nvSpPr>
          <p:cNvPr id="21" name="İçerik Yer Tutucusu 5"/>
          <p:cNvSpPr txBox="1">
            <a:spLocks/>
          </p:cNvSpPr>
          <p:nvPr/>
        </p:nvSpPr>
        <p:spPr>
          <a:xfrm>
            <a:off x="1117956" y="605906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The prototype</a:t>
            </a:r>
          </a:p>
        </p:txBody>
      </p:sp>
      <p:sp>
        <p:nvSpPr>
          <p:cNvPr id="22" name="İçerik Yer Tutucusu 5"/>
          <p:cNvSpPr txBox="1">
            <a:spLocks/>
          </p:cNvSpPr>
          <p:nvPr/>
        </p:nvSpPr>
        <p:spPr>
          <a:xfrm>
            <a:off x="7288428" y="605906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Experimental setup</a:t>
            </a:r>
            <a:endParaRPr lang="en-US" sz="1100" dirty="0">
              <a:latin typeface="Arial" pitchFamily="34" charset="0"/>
              <a:cs typeface="Arial" pitchFamily="34" charset="0"/>
            </a:endParaRPr>
          </a:p>
        </p:txBody>
      </p:sp>
      <p:pic>
        <p:nvPicPr>
          <p:cNvPr id="7" name="Resim 6" descr="WhatsApp Image 2020-09-09 at 22.04.05"/>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027209" y="1359540"/>
            <a:ext cx="3376024" cy="1899013"/>
          </a:xfrm>
          <a:prstGeom prst="rect">
            <a:avLst/>
          </a:prstGeom>
          <a:ln>
            <a:noFill/>
          </a:ln>
          <a:effectLst>
            <a:outerShdw blurRad="190500" algn="tl" rotWithShape="0">
              <a:srgbClr val="000000">
                <a:alpha val="70000"/>
              </a:srgbClr>
            </a:outerShdw>
          </a:effectLst>
        </p:spPr>
      </p:pic>
      <p:pic>
        <p:nvPicPr>
          <p:cNvPr id="8" name="Resim 7" descr="WhatsApp Image 2020-09-09 at 22.07.09"/>
          <p:cNvPicPr>
            <a:picLocks noGrp="1" noChangeAspect="1"/>
          </p:cNvPicPr>
          <p:nvPr isPhoto="1"/>
        </p:nvPicPr>
        <p:blipFill rotWithShape="1">
          <a:blip r:embed="rId4" cstate="print">
            <a:lum/>
            <a:extLst>
              <a:ext uri="{28A0092B-C50C-407E-A947-70E740481C1C}">
                <a14:useLocalDpi xmlns:a14="http://schemas.microsoft.com/office/drawing/2010/main" val="0"/>
              </a:ext>
            </a:extLst>
          </a:blip>
          <a:srcRect l="5688" r="17179"/>
          <a:stretch/>
        </p:blipFill>
        <p:spPr>
          <a:xfrm>
            <a:off x="8318186" y="1375137"/>
            <a:ext cx="824338" cy="1899012"/>
          </a:xfrm>
          <a:prstGeom prst="rect">
            <a:avLst/>
          </a:prstGeom>
          <a:ln>
            <a:noFill/>
          </a:ln>
          <a:effectLst>
            <a:outerShdw blurRad="190500" algn="tl" rotWithShape="0">
              <a:srgbClr val="000000">
                <a:alpha val="70000"/>
              </a:srgbClr>
            </a:outerShdw>
          </a:effectLst>
        </p:spPr>
      </p:pic>
      <p:pic>
        <p:nvPicPr>
          <p:cNvPr id="9" name="Resim 8"/>
          <p:cNvPicPr>
            <a:picLocks noChangeAspect="1"/>
          </p:cNvPicPr>
          <p:nvPr/>
        </p:nvPicPr>
        <p:blipFill>
          <a:blip r:embed="rId5"/>
          <a:stretch>
            <a:fillRect/>
          </a:stretch>
        </p:blipFill>
        <p:spPr>
          <a:xfrm>
            <a:off x="1937384" y="3680701"/>
            <a:ext cx="1901841" cy="2378365"/>
          </a:xfrm>
          <a:prstGeom prst="rect">
            <a:avLst/>
          </a:prstGeom>
        </p:spPr>
      </p:pic>
      <p:pic>
        <p:nvPicPr>
          <p:cNvPr id="10" name="Resim 9"/>
          <p:cNvPicPr>
            <a:picLocks noChangeAspect="1"/>
          </p:cNvPicPr>
          <p:nvPr/>
        </p:nvPicPr>
        <p:blipFill>
          <a:blip r:embed="rId6"/>
          <a:stretch>
            <a:fillRect/>
          </a:stretch>
        </p:blipFill>
        <p:spPr>
          <a:xfrm>
            <a:off x="6622111" y="3769439"/>
            <a:ext cx="4207013" cy="2377155"/>
          </a:xfrm>
          <a:prstGeom prst="rect">
            <a:avLst/>
          </a:prstGeom>
        </p:spPr>
      </p:pic>
    </p:spTree>
    <p:extLst>
      <p:ext uri="{BB962C8B-B14F-4D97-AF65-F5344CB8AC3E}">
        <p14:creationId xmlns:p14="http://schemas.microsoft.com/office/powerpoint/2010/main" val="3084968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Experimental Results</a:t>
            </a:r>
          </a:p>
        </p:txBody>
      </p:sp>
      <p:pic>
        <p:nvPicPr>
          <p:cNvPr id="6" name="Resim 5"/>
          <p:cNvPicPr>
            <a:picLocks noChangeAspect="1"/>
          </p:cNvPicPr>
          <p:nvPr/>
        </p:nvPicPr>
        <p:blipFill>
          <a:blip r:embed="rId3"/>
          <a:stretch>
            <a:fillRect/>
          </a:stretch>
        </p:blipFill>
        <p:spPr>
          <a:xfrm>
            <a:off x="465442" y="1852923"/>
            <a:ext cx="3500595" cy="1814551"/>
          </a:xfrm>
          <a:prstGeom prst="rect">
            <a:avLst/>
          </a:prstGeom>
        </p:spPr>
      </p:pic>
      <p:pic>
        <p:nvPicPr>
          <p:cNvPr id="9" name="Resim 8"/>
          <p:cNvPicPr>
            <a:picLocks noChangeAspect="1"/>
          </p:cNvPicPr>
          <p:nvPr/>
        </p:nvPicPr>
        <p:blipFill>
          <a:blip r:embed="rId4"/>
          <a:stretch>
            <a:fillRect/>
          </a:stretch>
        </p:blipFill>
        <p:spPr>
          <a:xfrm>
            <a:off x="425934" y="3998646"/>
            <a:ext cx="3376945" cy="1814551"/>
          </a:xfrm>
          <a:prstGeom prst="rect">
            <a:avLst/>
          </a:prstGeom>
        </p:spPr>
      </p:pic>
      <p:pic>
        <p:nvPicPr>
          <p:cNvPr id="10" name="Resim 9"/>
          <p:cNvPicPr>
            <a:picLocks noChangeAspect="1"/>
          </p:cNvPicPr>
          <p:nvPr/>
        </p:nvPicPr>
        <p:blipFill>
          <a:blip r:embed="rId5"/>
          <a:stretch>
            <a:fillRect/>
          </a:stretch>
        </p:blipFill>
        <p:spPr>
          <a:xfrm>
            <a:off x="4247481" y="1873358"/>
            <a:ext cx="3467296" cy="1814552"/>
          </a:xfrm>
          <a:prstGeom prst="rect">
            <a:avLst/>
          </a:prstGeom>
        </p:spPr>
      </p:pic>
      <p:sp>
        <p:nvSpPr>
          <p:cNvPr id="13" name="Metin Yer Tutucusu 4"/>
          <p:cNvSpPr>
            <a:spLocks noGrp="1"/>
          </p:cNvSpPr>
          <p:nvPr>
            <p:ph type="body" idx="1"/>
          </p:nvPr>
        </p:nvSpPr>
        <p:spPr>
          <a:xfrm>
            <a:off x="534808" y="1199946"/>
            <a:ext cx="4031415" cy="639762"/>
          </a:xfrm>
        </p:spPr>
        <p:txBody>
          <a:bodyPr>
            <a:normAutofit/>
          </a:bodyPr>
          <a:lstStyle/>
          <a:p>
            <a:r>
              <a:rPr lang="en-US" b="1" dirty="0">
                <a:solidFill>
                  <a:schemeClr val="tx1"/>
                </a:solidFill>
                <a:latin typeface="Arial" panose="020B0604020202020204" pitchFamily="34" charset="0"/>
                <a:cs typeface="Arial" panose="020B0604020202020204" pitchFamily="34" charset="0"/>
              </a:rPr>
              <a:t>Open circuit characteristics</a:t>
            </a:r>
          </a:p>
        </p:txBody>
      </p:sp>
      <p:sp>
        <p:nvSpPr>
          <p:cNvPr id="15" name="Metin Yer Tutucusu 4"/>
          <p:cNvSpPr txBox="1">
            <a:spLocks/>
          </p:cNvSpPr>
          <p:nvPr/>
        </p:nvSpPr>
        <p:spPr>
          <a:xfrm>
            <a:off x="5075811" y="1199946"/>
            <a:ext cx="1810637"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auto">
              <a:spcAft>
                <a:spcPts val="0"/>
              </a:spcAft>
            </a:pPr>
            <a:r>
              <a:rPr lang="en-US" b="1" dirty="0">
                <a:solidFill>
                  <a:schemeClr val="tx1"/>
                </a:solidFill>
                <a:latin typeface="Arial" panose="020B0604020202020204" pitchFamily="34" charset="0"/>
                <a:cs typeface="Arial" panose="020B0604020202020204" pitchFamily="34" charset="0"/>
              </a:rPr>
              <a:t>Loading test</a:t>
            </a:r>
          </a:p>
        </p:txBody>
      </p:sp>
      <p:sp>
        <p:nvSpPr>
          <p:cNvPr id="16" name="Metin Yer Tutucusu 4"/>
          <p:cNvSpPr txBox="1">
            <a:spLocks/>
          </p:cNvSpPr>
          <p:nvPr/>
        </p:nvSpPr>
        <p:spPr>
          <a:xfrm>
            <a:off x="8152920" y="1192307"/>
            <a:ext cx="4031415" cy="639762"/>
          </a:xfrm>
          <a:prstGeom prst="rect">
            <a:avLst/>
          </a:prstGeom>
        </p:spPr>
        <p:txBody>
          <a:bodyPr vert="horz" lIns="91440" tIns="45720" rIns="91440" bIns="45720" rtlCol="0" anchor="b">
            <a:normAutofit fontScale="92500"/>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auto">
              <a:spcAft>
                <a:spcPts val="0"/>
              </a:spcAft>
            </a:pPr>
            <a:r>
              <a:rPr lang="en-US" b="1" dirty="0">
                <a:solidFill>
                  <a:schemeClr val="tx1"/>
                </a:solidFill>
                <a:latin typeface="Arial" panose="020B0604020202020204" pitchFamily="34" charset="0"/>
                <a:cs typeface="Arial" panose="020B0604020202020204" pitchFamily="34" charset="0"/>
              </a:rPr>
              <a:t>Eddy current and friction losses</a:t>
            </a:r>
          </a:p>
        </p:txBody>
      </p:sp>
      <p:sp>
        <p:nvSpPr>
          <p:cNvPr id="17" name="İçerik Yer Tutucusu 5"/>
          <p:cNvSpPr txBox="1">
            <a:spLocks/>
          </p:cNvSpPr>
          <p:nvPr/>
        </p:nvSpPr>
        <p:spPr>
          <a:xfrm>
            <a:off x="537537" y="6014985"/>
            <a:ext cx="4248150" cy="58560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Eliminated 3</a:t>
            </a:r>
            <a:r>
              <a:rPr lang="en-US" sz="1800" baseline="30000" dirty="0">
                <a:latin typeface="Arial" pitchFamily="34" charset="0"/>
                <a:cs typeface="Arial" pitchFamily="34" charset="0"/>
              </a:rPr>
              <a:t>rd</a:t>
            </a:r>
            <a:r>
              <a:rPr lang="en-US" sz="1800" dirty="0">
                <a:latin typeface="Arial" pitchFamily="34" charset="0"/>
                <a:cs typeface="Arial" pitchFamily="34" charset="0"/>
              </a:rPr>
              <a:t> harmonics</a:t>
            </a:r>
            <a:endParaRPr lang="en-US" sz="1600" dirty="0">
              <a:latin typeface="Arial" pitchFamily="34" charset="0"/>
              <a:cs typeface="Arial" pitchFamily="34" charset="0"/>
            </a:endParaRPr>
          </a:p>
        </p:txBody>
      </p:sp>
      <p:sp>
        <p:nvSpPr>
          <p:cNvPr id="19" name="TextBox 27"/>
          <p:cNvSpPr txBox="1"/>
          <p:nvPr/>
        </p:nvSpPr>
        <p:spPr>
          <a:xfrm>
            <a:off x="923627" y="4248877"/>
            <a:ext cx="1042106" cy="400110"/>
          </a:xfrm>
          <a:prstGeom prst="rect">
            <a:avLst/>
          </a:prstGeom>
          <a:noFill/>
        </p:spPr>
        <p:txBody>
          <a:bodyPr wrap="square" rtlCol="0">
            <a:spAutoFit/>
          </a:bodyPr>
          <a:lstStyle/>
          <a:p>
            <a:pPr algn="ctr" defTabSz="914400" eaLnBrk="1" fontAlgn="auto" hangingPunct="1">
              <a:spcBef>
                <a:spcPts val="0"/>
              </a:spcBef>
              <a:spcAft>
                <a:spcPts val="0"/>
              </a:spcAft>
            </a:pPr>
            <a:r>
              <a:rPr lang="tr-TR" sz="2000" b="1" dirty="0">
                <a:solidFill>
                  <a:srgbClr val="C20024"/>
                </a:solidFill>
                <a:latin typeface="Arial" panose="020B0604020202020204" pitchFamily="34" charset="0"/>
                <a:cs typeface="Arial" panose="020B0604020202020204" pitchFamily="34" charset="0"/>
              </a:rPr>
              <a:t>2</a:t>
            </a:r>
            <a:r>
              <a:rPr lang="en-US" sz="2000" b="1" dirty="0">
                <a:solidFill>
                  <a:srgbClr val="C20024"/>
                </a:solidFill>
                <a:latin typeface="Arial" panose="020B0604020202020204" pitchFamily="34" charset="0"/>
                <a:cs typeface="Arial" panose="020B0604020202020204" pitchFamily="34" charset="0"/>
              </a:rPr>
              <a:t>%</a:t>
            </a:r>
          </a:p>
        </p:txBody>
      </p:sp>
      <p:sp>
        <p:nvSpPr>
          <p:cNvPr id="20" name="Rounded Rectangle 10">
            <a:extLst>
              <a:ext uri="{FF2B5EF4-FFF2-40B4-BE49-F238E27FC236}">
                <a16:creationId xmlns:a16="http://schemas.microsoft.com/office/drawing/2014/main" id="{C05312E6-5D33-9446-903D-3631335B7883}"/>
              </a:ext>
            </a:extLst>
          </p:cNvPr>
          <p:cNvSpPr/>
          <p:nvPr/>
        </p:nvSpPr>
        <p:spPr>
          <a:xfrm>
            <a:off x="748185" y="4231510"/>
            <a:ext cx="323855" cy="1521935"/>
          </a:xfrm>
          <a:prstGeom prst="roundRect">
            <a:avLst>
              <a:gd name="adj" fmla="val 18492"/>
            </a:avLst>
          </a:prstGeom>
          <a:noFill/>
          <a:ln w="28575">
            <a:solidFill>
              <a:srgbClr val="C20024"/>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İçerik Yer Tutucusu 5"/>
          <p:cNvSpPr txBox="1">
            <a:spLocks/>
          </p:cNvSpPr>
          <p:nvPr/>
        </p:nvSpPr>
        <p:spPr>
          <a:xfrm>
            <a:off x="4404454" y="3998646"/>
            <a:ext cx="3559242" cy="1608956"/>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Full load, 26 Nm</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Half load,13 Nm</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Current harmonics due to unbalanced resistive load</a:t>
            </a:r>
          </a:p>
          <a:p>
            <a:pPr marL="285750" indent="-285750" fontAlgn="auto">
              <a:spcAft>
                <a:spcPts val="0"/>
              </a:spcAft>
              <a:buFont typeface="Wingdings" panose="05000000000000000000" pitchFamily="2" charset="2"/>
              <a:buChar char="§"/>
            </a:pPr>
            <a:endParaRPr lang="en-US" sz="1600" dirty="0">
              <a:latin typeface="Arial" pitchFamily="34" charset="0"/>
              <a:cs typeface="Arial" pitchFamily="34" charset="0"/>
            </a:endParaRPr>
          </a:p>
        </p:txBody>
      </p:sp>
      <p:pic>
        <p:nvPicPr>
          <p:cNvPr id="2" name="Resim 1"/>
          <p:cNvPicPr>
            <a:picLocks noChangeAspect="1"/>
          </p:cNvPicPr>
          <p:nvPr/>
        </p:nvPicPr>
        <p:blipFill>
          <a:blip r:embed="rId6"/>
          <a:stretch>
            <a:fillRect/>
          </a:stretch>
        </p:blipFill>
        <p:spPr>
          <a:xfrm>
            <a:off x="8331235" y="1852923"/>
            <a:ext cx="3555140" cy="1814551"/>
          </a:xfrm>
          <a:prstGeom prst="rect">
            <a:avLst/>
          </a:prstGeom>
        </p:spPr>
      </p:pic>
      <p:sp>
        <p:nvSpPr>
          <p:cNvPr id="22" name="İçerik Yer Tutucusu 5"/>
          <p:cNvSpPr txBox="1">
            <a:spLocks/>
          </p:cNvSpPr>
          <p:nvPr/>
        </p:nvSpPr>
        <p:spPr>
          <a:xfrm>
            <a:off x="8565271" y="3980915"/>
            <a:ext cx="3559242" cy="1608956"/>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At rated operation</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55 W of eddy current loss</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8 W of friction loss</a:t>
            </a:r>
          </a:p>
          <a:p>
            <a:pPr marL="285750" indent="-285750" fontAlgn="auto">
              <a:spcAft>
                <a:spcPts val="0"/>
              </a:spcAft>
              <a:buFont typeface="Wingdings" panose="05000000000000000000" pitchFamily="2" charset="2"/>
              <a:buChar char="§"/>
            </a:pPr>
            <a:endParaRPr lang="en-US" sz="1600" dirty="0">
              <a:latin typeface="Arial" pitchFamily="34" charset="0"/>
              <a:cs typeface="Arial" pitchFamily="34" charset="0"/>
            </a:endParaRPr>
          </a:p>
        </p:txBody>
      </p:sp>
      <p:sp>
        <p:nvSpPr>
          <p:cNvPr id="18" name="İçerik Yer Tutucusu 5"/>
          <p:cNvSpPr txBox="1">
            <a:spLocks/>
          </p:cNvSpPr>
          <p:nvPr/>
        </p:nvSpPr>
        <p:spPr>
          <a:xfrm>
            <a:off x="748185" y="3577280"/>
            <a:ext cx="32399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Induced voltages</a:t>
            </a:r>
          </a:p>
        </p:txBody>
      </p:sp>
      <p:sp>
        <p:nvSpPr>
          <p:cNvPr id="23" name="İçerik Yer Tutucusu 5"/>
          <p:cNvSpPr txBox="1">
            <a:spLocks/>
          </p:cNvSpPr>
          <p:nvPr/>
        </p:nvSpPr>
        <p:spPr>
          <a:xfrm>
            <a:off x="4321120" y="3577280"/>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Voltage and current measurements</a:t>
            </a:r>
            <a:endParaRPr lang="en-US" sz="1100" dirty="0">
              <a:latin typeface="Arial" pitchFamily="34" charset="0"/>
              <a:cs typeface="Arial" pitchFamily="34" charset="0"/>
            </a:endParaRPr>
          </a:p>
        </p:txBody>
      </p:sp>
      <p:sp>
        <p:nvSpPr>
          <p:cNvPr id="24" name="İçerik Yer Tutucusu 5"/>
          <p:cNvSpPr txBox="1">
            <a:spLocks/>
          </p:cNvSpPr>
          <p:nvPr/>
        </p:nvSpPr>
        <p:spPr>
          <a:xfrm>
            <a:off x="8417268" y="3551342"/>
            <a:ext cx="3774732"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Eddy current and friction loss variation against speed</a:t>
            </a:r>
          </a:p>
        </p:txBody>
      </p:sp>
      <p:sp>
        <p:nvSpPr>
          <p:cNvPr id="25" name="İçerik Yer Tutucusu 5"/>
          <p:cNvSpPr txBox="1">
            <a:spLocks/>
          </p:cNvSpPr>
          <p:nvPr/>
        </p:nvSpPr>
        <p:spPr>
          <a:xfrm>
            <a:off x="597791" y="5677103"/>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Harmonics of induced voltages</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20353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0" grpId="0" animBg="1"/>
      <p:bldP spid="21" grpId="0"/>
      <p:bldP spid="22"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Experimental Results</a:t>
            </a:r>
          </a:p>
        </p:txBody>
      </p:sp>
      <p:sp>
        <p:nvSpPr>
          <p:cNvPr id="13" name="Metin Yer Tutucusu 4"/>
          <p:cNvSpPr>
            <a:spLocks noGrp="1"/>
          </p:cNvSpPr>
          <p:nvPr>
            <p:ph type="body" idx="1"/>
          </p:nvPr>
        </p:nvSpPr>
        <p:spPr>
          <a:xfrm>
            <a:off x="645905" y="1199946"/>
            <a:ext cx="4640470" cy="639762"/>
          </a:xfrm>
        </p:spPr>
        <p:txBody>
          <a:bodyPr>
            <a:normAutofit/>
          </a:bodyPr>
          <a:lstStyle/>
          <a:p>
            <a:r>
              <a:rPr lang="en-US" b="1" dirty="0">
                <a:solidFill>
                  <a:schemeClr val="tx1"/>
                </a:solidFill>
                <a:latin typeface="Arial" panose="020B0604020202020204" pitchFamily="34" charset="0"/>
                <a:cs typeface="Arial" panose="020B0604020202020204" pitchFamily="34" charset="0"/>
              </a:rPr>
              <a:t>Losses and efficiency measurement</a:t>
            </a:r>
          </a:p>
        </p:txBody>
      </p:sp>
      <p:graphicFrame>
        <p:nvGraphicFramePr>
          <p:cNvPr id="18" name="Table 2"/>
          <p:cNvGraphicFramePr>
            <a:graphicFrameLocks noGrp="1"/>
          </p:cNvGraphicFramePr>
          <p:nvPr>
            <p:extLst>
              <p:ext uri="{D42A27DB-BD31-4B8C-83A1-F6EECF244321}">
                <p14:modId xmlns:p14="http://schemas.microsoft.com/office/powerpoint/2010/main" val="1822046896"/>
              </p:ext>
            </p:extLst>
          </p:nvPr>
        </p:nvGraphicFramePr>
        <p:xfrm>
          <a:off x="609601" y="2076448"/>
          <a:ext cx="4676774" cy="2031972"/>
        </p:xfrm>
        <a:graphic>
          <a:graphicData uri="http://schemas.openxmlformats.org/drawingml/2006/table">
            <a:tbl>
              <a:tblPr firstRow="1" firstCol="1" bandRow="1">
                <a:tableStyleId>{0E3FDE45-AF77-4B5C-9715-49D594BDF05E}</a:tableStyleId>
              </a:tblPr>
              <a:tblGrid>
                <a:gridCol w="1569562">
                  <a:extLst>
                    <a:ext uri="{9D8B030D-6E8A-4147-A177-3AD203B41FA5}">
                      <a16:colId xmlns:a16="http://schemas.microsoft.com/office/drawing/2014/main" val="3979166851"/>
                    </a:ext>
                  </a:extLst>
                </a:gridCol>
                <a:gridCol w="1553606">
                  <a:extLst>
                    <a:ext uri="{9D8B030D-6E8A-4147-A177-3AD203B41FA5}">
                      <a16:colId xmlns:a16="http://schemas.microsoft.com/office/drawing/2014/main" val="4204663831"/>
                    </a:ext>
                  </a:extLst>
                </a:gridCol>
                <a:gridCol w="1553606">
                  <a:extLst>
                    <a:ext uri="{9D8B030D-6E8A-4147-A177-3AD203B41FA5}">
                      <a16:colId xmlns:a16="http://schemas.microsoft.com/office/drawing/2014/main" val="1674633735"/>
                    </a:ext>
                  </a:extLst>
                </a:gridCol>
              </a:tblGrid>
              <a:tr h="615692">
                <a:tc>
                  <a:txBody>
                    <a:bodyPr/>
                    <a:lstStyle/>
                    <a:p>
                      <a:pPr marL="0" marR="0" algn="ctr">
                        <a:lnSpc>
                          <a:spcPct val="100000"/>
                        </a:lnSpc>
                        <a:spcBef>
                          <a:spcPts val="0"/>
                        </a:spcBef>
                        <a:spcAft>
                          <a:spcPts val="0"/>
                        </a:spcAft>
                      </a:pP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Analytical</a:t>
                      </a:r>
                      <a:r>
                        <a:rPr lang="en-US" sz="1600" baseline="0" dirty="0">
                          <a:effectLst/>
                          <a:latin typeface="Arial" panose="020B0604020202020204" pitchFamily="34" charset="0"/>
                          <a:cs typeface="Arial" panose="020B0604020202020204" pitchFamily="34" charset="0"/>
                        </a:rPr>
                        <a:t> model</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Experimental</a:t>
                      </a:r>
                      <a:r>
                        <a:rPr lang="en-US" sz="1600" baseline="0" dirty="0">
                          <a:effectLst/>
                          <a:latin typeface="Arial" panose="020B0604020202020204" pitchFamily="34" charset="0"/>
                          <a:ea typeface="SimSun" panose="02010600030101010101" pitchFamily="2" charset="-122"/>
                          <a:cs typeface="Arial" panose="020B0604020202020204" pitchFamily="34" charset="0"/>
                        </a:rPr>
                        <a:t> result</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87614320"/>
                  </a:ext>
                </a:extLst>
              </a:tr>
              <a:tr h="354070">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Eddy current loss</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53 W</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55</a:t>
                      </a:r>
                      <a:r>
                        <a:rPr lang="en-US" sz="1400" baseline="0" dirty="0">
                          <a:effectLst/>
                          <a:latin typeface="Arial" panose="020B0604020202020204" pitchFamily="34" charset="0"/>
                          <a:ea typeface="SimSun" panose="02010600030101010101" pitchFamily="2" charset="-122"/>
                          <a:cs typeface="Arial" panose="020B0604020202020204" pitchFamily="34" charset="0"/>
                        </a:rPr>
                        <a:t> W</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84608539"/>
                  </a:ext>
                </a:extLst>
              </a:tr>
              <a:tr h="354070">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Conduction loss</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110 W</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117 W</a:t>
                      </a:r>
                    </a:p>
                  </a:txBody>
                  <a:tcPr marL="68580" marR="68580" marT="0" marB="0" anchor="ctr"/>
                </a:tc>
                <a:extLst>
                  <a:ext uri="{0D108BD9-81ED-4DB2-BD59-A6C34878D82A}">
                    <a16:rowId xmlns:a16="http://schemas.microsoft.com/office/drawing/2014/main" val="178239559"/>
                  </a:ext>
                </a:extLst>
              </a:tr>
              <a:tr h="354070">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Phase resistance</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effectLst/>
                          <a:latin typeface="Arial" panose="020B0604020202020204" pitchFamily="34" charset="0"/>
                          <a:cs typeface="Arial" panose="020B0604020202020204" pitchFamily="34" charset="0"/>
                        </a:rPr>
                        <a:t>93 m</a:t>
                      </a:r>
                      <a:r>
                        <a:rPr lang="el-GR" sz="1400" kern="1200" dirty="0">
                          <a:effectLst/>
                          <a:latin typeface="Arial" panose="020B0604020202020204" pitchFamily="34" charset="0"/>
                          <a:cs typeface="Arial" panose="020B0604020202020204" pitchFamily="34" charset="0"/>
                        </a:rPr>
                        <a:t>Ω</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100 m</a:t>
                      </a:r>
                      <a:r>
                        <a:rPr lang="el-GR" sz="1400" kern="1200" dirty="0">
                          <a:solidFill>
                            <a:schemeClr val="tx1"/>
                          </a:solidFill>
                          <a:effectLst/>
                          <a:latin typeface="Arial" panose="020B0604020202020204" pitchFamily="34" charset="0"/>
                          <a:ea typeface="+mn-ea"/>
                          <a:cs typeface="Arial" panose="020B0604020202020204" pitchFamily="34" charset="0"/>
                        </a:rPr>
                        <a:t>Ω</a:t>
                      </a:r>
                      <a:r>
                        <a:rPr lang="en-US" sz="1400" kern="1200" dirty="0">
                          <a:solidFill>
                            <a:schemeClr val="tx1"/>
                          </a:solidFill>
                          <a:effectLst/>
                          <a:latin typeface="Arial" panose="020B0604020202020204" pitchFamily="34" charset="0"/>
                          <a:ea typeface="+mn-ea"/>
                          <a:cs typeface="Arial" panose="020B0604020202020204" pitchFamily="34" charset="0"/>
                        </a:rPr>
                        <a:t> </a:t>
                      </a:r>
                    </a:p>
                  </a:txBody>
                  <a:tcPr marL="68580" marR="68580" marT="0" marB="0" anchor="ctr"/>
                </a:tc>
                <a:extLst>
                  <a:ext uri="{0D108BD9-81ED-4DB2-BD59-A6C34878D82A}">
                    <a16:rowId xmlns:a16="http://schemas.microsoft.com/office/drawing/2014/main" val="178075218"/>
                  </a:ext>
                </a:extLst>
              </a:tr>
              <a:tr h="354070">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Efficiency</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89 %</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88 %</a:t>
                      </a:r>
                    </a:p>
                  </a:txBody>
                  <a:tcPr marL="68580" marR="68580" marT="0" marB="0" anchor="ctr"/>
                </a:tc>
                <a:extLst>
                  <a:ext uri="{0D108BD9-81ED-4DB2-BD59-A6C34878D82A}">
                    <a16:rowId xmlns:a16="http://schemas.microsoft.com/office/drawing/2014/main" val="1533307811"/>
                  </a:ext>
                </a:extLst>
              </a:tr>
            </a:tbl>
          </a:graphicData>
        </a:graphic>
      </p:graphicFrame>
      <p:sp>
        <p:nvSpPr>
          <p:cNvPr id="23" name="TextBox 27"/>
          <p:cNvSpPr txBox="1"/>
          <p:nvPr/>
        </p:nvSpPr>
        <p:spPr>
          <a:xfrm>
            <a:off x="5133677" y="2638995"/>
            <a:ext cx="1042106" cy="400110"/>
          </a:xfrm>
          <a:prstGeom prst="rect">
            <a:avLst/>
          </a:prstGeom>
          <a:noFill/>
        </p:spPr>
        <p:txBody>
          <a:bodyPr wrap="square" rtlCol="0">
            <a:spAutoFit/>
          </a:bodyPr>
          <a:lstStyle/>
          <a:p>
            <a:pPr algn="ctr" defTabSz="914400" eaLnBrk="1" fontAlgn="auto" hangingPunct="1">
              <a:spcBef>
                <a:spcPts val="0"/>
              </a:spcBef>
              <a:spcAft>
                <a:spcPts val="0"/>
              </a:spcAft>
            </a:pPr>
            <a:r>
              <a:rPr lang="en-US" sz="2000" b="1" dirty="0">
                <a:solidFill>
                  <a:srgbClr val="C20024"/>
                </a:solidFill>
                <a:latin typeface="Arial" panose="020B0604020202020204" pitchFamily="34" charset="0"/>
                <a:cs typeface="Arial" panose="020B0604020202020204" pitchFamily="34" charset="0"/>
              </a:rPr>
              <a:t>4%</a:t>
            </a:r>
          </a:p>
        </p:txBody>
      </p:sp>
      <p:sp>
        <p:nvSpPr>
          <p:cNvPr id="24" name="Rounded Rectangle 10">
            <a:extLst>
              <a:ext uri="{FF2B5EF4-FFF2-40B4-BE49-F238E27FC236}">
                <a16:creationId xmlns:a16="http://schemas.microsoft.com/office/drawing/2014/main" id="{C05312E6-5D33-9446-903D-3631335B7883}"/>
              </a:ext>
            </a:extLst>
          </p:cNvPr>
          <p:cNvSpPr/>
          <p:nvPr/>
        </p:nvSpPr>
        <p:spPr>
          <a:xfrm>
            <a:off x="2414704" y="2714625"/>
            <a:ext cx="2871672" cy="286095"/>
          </a:xfrm>
          <a:prstGeom prst="roundRect">
            <a:avLst>
              <a:gd name="adj" fmla="val 18492"/>
            </a:avLst>
          </a:prstGeom>
          <a:noFill/>
          <a:ln w="28575">
            <a:solidFill>
              <a:srgbClr val="C20024"/>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7"/>
          <p:cNvSpPr txBox="1"/>
          <p:nvPr/>
        </p:nvSpPr>
        <p:spPr>
          <a:xfrm>
            <a:off x="5133677" y="2977501"/>
            <a:ext cx="1042106" cy="400110"/>
          </a:xfrm>
          <a:prstGeom prst="rect">
            <a:avLst/>
          </a:prstGeom>
          <a:noFill/>
        </p:spPr>
        <p:txBody>
          <a:bodyPr wrap="square" rtlCol="0">
            <a:spAutoFit/>
          </a:bodyPr>
          <a:lstStyle/>
          <a:p>
            <a:pPr algn="ctr" defTabSz="914400" eaLnBrk="1" fontAlgn="auto" hangingPunct="1">
              <a:spcBef>
                <a:spcPts val="0"/>
              </a:spcBef>
              <a:spcAft>
                <a:spcPts val="0"/>
              </a:spcAft>
            </a:pPr>
            <a:r>
              <a:rPr lang="en-US" sz="2000" b="1" dirty="0">
                <a:solidFill>
                  <a:srgbClr val="C20024"/>
                </a:solidFill>
                <a:latin typeface="Arial" panose="020B0604020202020204" pitchFamily="34" charset="0"/>
                <a:cs typeface="Arial" panose="020B0604020202020204" pitchFamily="34" charset="0"/>
              </a:rPr>
              <a:t>6%</a:t>
            </a:r>
          </a:p>
        </p:txBody>
      </p:sp>
      <p:sp>
        <p:nvSpPr>
          <p:cNvPr id="27" name="Rounded Rectangle 10">
            <a:extLst>
              <a:ext uri="{FF2B5EF4-FFF2-40B4-BE49-F238E27FC236}">
                <a16:creationId xmlns:a16="http://schemas.microsoft.com/office/drawing/2014/main" id="{C05312E6-5D33-9446-903D-3631335B7883}"/>
              </a:ext>
            </a:extLst>
          </p:cNvPr>
          <p:cNvSpPr/>
          <p:nvPr/>
        </p:nvSpPr>
        <p:spPr>
          <a:xfrm>
            <a:off x="2414704" y="3053131"/>
            <a:ext cx="2871672" cy="286095"/>
          </a:xfrm>
          <a:prstGeom prst="roundRect">
            <a:avLst>
              <a:gd name="adj" fmla="val 18492"/>
            </a:avLst>
          </a:prstGeom>
          <a:noFill/>
          <a:ln w="28575">
            <a:solidFill>
              <a:srgbClr val="C20024"/>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Resim 2"/>
          <p:cNvPicPr>
            <a:picLocks noChangeAspect="1"/>
          </p:cNvPicPr>
          <p:nvPr/>
        </p:nvPicPr>
        <p:blipFill>
          <a:blip r:embed="rId3"/>
          <a:stretch>
            <a:fillRect/>
          </a:stretch>
        </p:blipFill>
        <p:spPr>
          <a:xfrm>
            <a:off x="6251569" y="1886664"/>
            <a:ext cx="4448290" cy="2316317"/>
          </a:xfrm>
          <a:prstGeom prst="rect">
            <a:avLst/>
          </a:prstGeom>
        </p:spPr>
      </p:pic>
      <p:sp>
        <p:nvSpPr>
          <p:cNvPr id="28" name="Metin Yer Tutucusu 4"/>
          <p:cNvSpPr txBox="1">
            <a:spLocks/>
          </p:cNvSpPr>
          <p:nvPr/>
        </p:nvSpPr>
        <p:spPr>
          <a:xfrm>
            <a:off x="6251568" y="1201035"/>
            <a:ext cx="464047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fontAlgn="auto">
              <a:spcAft>
                <a:spcPts val="0"/>
              </a:spcAft>
            </a:pPr>
            <a:r>
              <a:rPr lang="en-US" b="1" dirty="0">
                <a:solidFill>
                  <a:schemeClr val="tx1"/>
                </a:solidFill>
                <a:latin typeface="Arial" panose="020B0604020202020204" pitchFamily="34" charset="0"/>
                <a:cs typeface="Arial" panose="020B0604020202020204" pitchFamily="34" charset="0"/>
              </a:rPr>
              <a:t>Thermal characteristics</a:t>
            </a:r>
          </a:p>
        </p:txBody>
      </p:sp>
      <p:sp>
        <p:nvSpPr>
          <p:cNvPr id="29" name="İçerik Yer Tutucusu 5"/>
          <p:cNvSpPr txBox="1">
            <a:spLocks/>
          </p:cNvSpPr>
          <p:nvPr/>
        </p:nvSpPr>
        <p:spPr>
          <a:xfrm>
            <a:off x="3657600" y="6001305"/>
            <a:ext cx="4876800" cy="417442"/>
          </a:xfrm>
          <a:prstGeom prst="rect">
            <a:avLst/>
          </a:prstGeom>
          <a:ln w="38100"/>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b="1" dirty="0">
                <a:solidFill>
                  <a:srgbClr val="C20024"/>
                </a:solidFill>
                <a:latin typeface="Arial" pitchFamily="34" charset="0"/>
                <a:cs typeface="Arial" pitchFamily="34" charset="0"/>
              </a:rPr>
              <a:t>7 A/mm</a:t>
            </a:r>
            <a:r>
              <a:rPr lang="en-US" sz="1800" b="1" baseline="30000" dirty="0">
                <a:solidFill>
                  <a:srgbClr val="C20024"/>
                </a:solidFill>
                <a:latin typeface="Arial" pitchFamily="34" charset="0"/>
                <a:cs typeface="Arial" pitchFamily="34" charset="0"/>
              </a:rPr>
              <a:t>2</a:t>
            </a:r>
            <a:r>
              <a:rPr lang="en-US" sz="1800" b="1" dirty="0">
                <a:solidFill>
                  <a:srgbClr val="C20024"/>
                </a:solidFill>
                <a:latin typeface="Arial" pitchFamily="34" charset="0"/>
                <a:cs typeface="Arial" pitchFamily="34" charset="0"/>
              </a:rPr>
              <a:t> for flat wire under natural cooling</a:t>
            </a:r>
          </a:p>
        </p:txBody>
      </p:sp>
      <p:sp>
        <p:nvSpPr>
          <p:cNvPr id="30" name="İçerik Yer Tutucusu 5"/>
          <p:cNvSpPr txBox="1">
            <a:spLocks/>
          </p:cNvSpPr>
          <p:nvPr/>
        </p:nvSpPr>
        <p:spPr>
          <a:xfrm>
            <a:off x="2120741" y="4509129"/>
            <a:ext cx="3528058" cy="63719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dirty="0">
                <a:latin typeface="Arial" pitchFamily="34" charset="0"/>
                <a:cs typeface="Arial" pitchFamily="34" charset="0"/>
              </a:rPr>
              <a:t>63 W eddy and friction</a:t>
            </a:r>
          </a:p>
          <a:p>
            <a:pPr marL="0" indent="0" algn="ctr" fontAlgn="auto">
              <a:spcAft>
                <a:spcPts val="0"/>
              </a:spcAft>
              <a:buNone/>
            </a:pPr>
            <a:r>
              <a:rPr lang="en-US" sz="1800" dirty="0">
                <a:latin typeface="Arial" pitchFamily="34" charset="0"/>
                <a:cs typeface="Arial" pitchFamily="34" charset="0"/>
              </a:rPr>
              <a:t>117 W conduction (</a:t>
            </a:r>
            <a:r>
              <a:rPr lang="en-US" sz="1800" i="1" dirty="0">
                <a:latin typeface="Arial" pitchFamily="34" charset="0"/>
                <a:cs typeface="Arial" pitchFamily="34" charset="0"/>
              </a:rPr>
              <a:t>4 A/mm</a:t>
            </a:r>
            <a:r>
              <a:rPr lang="en-US" sz="1800" i="1" baseline="30000" dirty="0">
                <a:latin typeface="Arial" pitchFamily="34" charset="0"/>
                <a:cs typeface="Arial" pitchFamily="34" charset="0"/>
              </a:rPr>
              <a:t>2</a:t>
            </a:r>
            <a:r>
              <a:rPr lang="en-US" sz="1800" dirty="0">
                <a:latin typeface="Arial" pitchFamily="34" charset="0"/>
                <a:cs typeface="Arial" pitchFamily="34" charset="0"/>
              </a:rPr>
              <a:t>)</a:t>
            </a:r>
          </a:p>
          <a:p>
            <a:pPr marL="285750" indent="-285750" algn="ctr" fontAlgn="auto">
              <a:spcAft>
                <a:spcPts val="0"/>
              </a:spcAft>
              <a:buFont typeface="Wingdings" panose="05000000000000000000" pitchFamily="2" charset="2"/>
              <a:buChar char="§"/>
            </a:pPr>
            <a:endParaRPr lang="en-US" sz="1600" dirty="0">
              <a:latin typeface="Arial" pitchFamily="34" charset="0"/>
              <a:cs typeface="Arial" pitchFamily="34" charset="0"/>
            </a:endParaRPr>
          </a:p>
        </p:txBody>
      </p:sp>
      <p:sp>
        <p:nvSpPr>
          <p:cNvPr id="32" name="İçerik Yer Tutucusu 5"/>
          <p:cNvSpPr txBox="1">
            <a:spLocks/>
          </p:cNvSpPr>
          <p:nvPr/>
        </p:nvSpPr>
        <p:spPr>
          <a:xfrm>
            <a:off x="3426081" y="5453060"/>
            <a:ext cx="1308405"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l-GR" sz="1800" dirty="0">
                <a:latin typeface="Arial" pitchFamily="34" charset="0"/>
                <a:cs typeface="Arial" pitchFamily="34" charset="0"/>
              </a:rPr>
              <a:t>Δ</a:t>
            </a:r>
            <a:r>
              <a:rPr lang="en-US" sz="1800" dirty="0">
                <a:latin typeface="Arial" pitchFamily="34" charset="0"/>
                <a:cs typeface="Arial" pitchFamily="34" charset="0"/>
              </a:rPr>
              <a:t>T = 32 </a:t>
            </a:r>
            <a:r>
              <a:rPr lang="en-US" sz="1800" dirty="0">
                <a:latin typeface="Times New Roman" panose="02020603050405020304" pitchFamily="18" charset="0"/>
                <a:cs typeface="Times New Roman" panose="02020603050405020304" pitchFamily="18" charset="0"/>
              </a:rPr>
              <a:t>°</a:t>
            </a:r>
            <a:r>
              <a:rPr lang="en-US" sz="1800" dirty="0">
                <a:latin typeface="Arial" pitchFamily="34" charset="0"/>
                <a:cs typeface="Arial" pitchFamily="34" charset="0"/>
              </a:rPr>
              <a:t>C</a:t>
            </a:r>
          </a:p>
        </p:txBody>
      </p:sp>
      <p:sp>
        <p:nvSpPr>
          <p:cNvPr id="33" name="Sağ Ayraç 32"/>
          <p:cNvSpPr/>
          <p:nvPr/>
        </p:nvSpPr>
        <p:spPr>
          <a:xfrm rot="5400000">
            <a:off x="3742748" y="3730120"/>
            <a:ext cx="317758" cy="2905861"/>
          </a:xfrm>
          <a:prstGeom prst="rightBrace">
            <a:avLst>
              <a:gd name="adj1" fmla="val 26318"/>
              <a:gd name="adj2" fmla="val 47840"/>
            </a:avLst>
          </a:prstGeom>
          <a:ln w="38100">
            <a:solidFill>
              <a:srgbClr val="C20024"/>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dirty="0"/>
          </a:p>
        </p:txBody>
      </p:sp>
      <p:sp>
        <p:nvSpPr>
          <p:cNvPr id="34" name="İçerik Yer Tutucusu 5"/>
          <p:cNvSpPr txBox="1">
            <a:spLocks/>
          </p:cNvSpPr>
          <p:nvPr/>
        </p:nvSpPr>
        <p:spPr>
          <a:xfrm>
            <a:off x="6286037" y="4509130"/>
            <a:ext cx="3528058" cy="63719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dirty="0">
                <a:latin typeface="Arial" pitchFamily="34" charset="0"/>
                <a:cs typeface="Arial" pitchFamily="34" charset="0"/>
              </a:rPr>
              <a:t>63 W eddy and friction</a:t>
            </a:r>
          </a:p>
          <a:p>
            <a:pPr marL="0" indent="0" algn="ctr" fontAlgn="auto">
              <a:spcAft>
                <a:spcPts val="0"/>
              </a:spcAft>
              <a:buNone/>
            </a:pPr>
            <a:r>
              <a:rPr lang="en-US" sz="1800" dirty="0">
                <a:latin typeface="Arial" pitchFamily="34" charset="0"/>
                <a:cs typeface="Arial" pitchFamily="34" charset="0"/>
              </a:rPr>
              <a:t>359 W conduction</a:t>
            </a:r>
          </a:p>
          <a:p>
            <a:pPr marL="285750" indent="-285750" algn="ctr" fontAlgn="auto">
              <a:spcAft>
                <a:spcPts val="0"/>
              </a:spcAft>
              <a:buFont typeface="Wingdings" panose="05000000000000000000" pitchFamily="2" charset="2"/>
              <a:buChar char="§"/>
            </a:pPr>
            <a:endParaRPr lang="en-US" sz="1600" dirty="0">
              <a:latin typeface="Arial" pitchFamily="34" charset="0"/>
              <a:cs typeface="Arial" pitchFamily="34" charset="0"/>
            </a:endParaRPr>
          </a:p>
        </p:txBody>
      </p:sp>
      <p:sp>
        <p:nvSpPr>
          <p:cNvPr id="36" name="Sağ Ayraç 35"/>
          <p:cNvSpPr/>
          <p:nvPr/>
        </p:nvSpPr>
        <p:spPr>
          <a:xfrm rot="5400000">
            <a:off x="7908044" y="3730121"/>
            <a:ext cx="317758" cy="2905861"/>
          </a:xfrm>
          <a:prstGeom prst="rightBrace">
            <a:avLst>
              <a:gd name="adj1" fmla="val 26318"/>
              <a:gd name="adj2" fmla="val 47840"/>
            </a:avLst>
          </a:prstGeom>
          <a:ln w="38100">
            <a:solidFill>
              <a:srgbClr val="C20024"/>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dirty="0"/>
          </a:p>
        </p:txBody>
      </p:sp>
      <p:cxnSp>
        <p:nvCxnSpPr>
          <p:cNvPr id="37" name="Düz Ok Bağlayıcısı 36"/>
          <p:cNvCxnSpPr/>
          <p:nvPr/>
        </p:nvCxnSpPr>
        <p:spPr>
          <a:xfrm>
            <a:off x="5518926" y="5675250"/>
            <a:ext cx="1313714" cy="0"/>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İçerik Yer Tutucusu 5"/>
          <p:cNvSpPr txBox="1">
            <a:spLocks/>
          </p:cNvSpPr>
          <p:nvPr/>
        </p:nvSpPr>
        <p:spPr>
          <a:xfrm>
            <a:off x="7617081" y="5453060"/>
            <a:ext cx="1308405"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l-GR" sz="1800" dirty="0">
                <a:latin typeface="Arial" pitchFamily="34" charset="0"/>
                <a:cs typeface="Arial" pitchFamily="34" charset="0"/>
              </a:rPr>
              <a:t>Δ</a:t>
            </a:r>
            <a:r>
              <a:rPr lang="en-US" sz="1800" dirty="0">
                <a:latin typeface="Arial" pitchFamily="34" charset="0"/>
                <a:cs typeface="Arial" pitchFamily="34" charset="0"/>
              </a:rPr>
              <a:t>T = 75 </a:t>
            </a:r>
            <a:r>
              <a:rPr lang="en-US" sz="1800" dirty="0">
                <a:latin typeface="Times New Roman" panose="02020603050405020304" pitchFamily="18" charset="0"/>
                <a:cs typeface="Times New Roman" panose="02020603050405020304" pitchFamily="18" charset="0"/>
              </a:rPr>
              <a:t>°</a:t>
            </a:r>
            <a:r>
              <a:rPr lang="en-US" sz="1800" dirty="0">
                <a:latin typeface="Arial" pitchFamily="34" charset="0"/>
                <a:cs typeface="Arial" pitchFamily="34" charset="0"/>
              </a:rPr>
              <a:t>C</a:t>
            </a:r>
          </a:p>
        </p:txBody>
      </p:sp>
      <p:sp>
        <p:nvSpPr>
          <p:cNvPr id="25" name="İçerik Yer Tutucusu 5"/>
          <p:cNvSpPr txBox="1">
            <a:spLocks/>
          </p:cNvSpPr>
          <p:nvPr/>
        </p:nvSpPr>
        <p:spPr>
          <a:xfrm>
            <a:off x="11127830" y="2795654"/>
            <a:ext cx="863346"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400" dirty="0">
                <a:latin typeface="Arial" pitchFamily="34" charset="0"/>
                <a:cs typeface="Arial" pitchFamily="34" charset="0"/>
              </a:rPr>
              <a:t>32 </a:t>
            </a:r>
            <a:r>
              <a:rPr lang="en-US" sz="1400" dirty="0">
                <a:latin typeface="Times New Roman" panose="02020603050405020304" pitchFamily="18" charset="0"/>
                <a:cs typeface="Times New Roman" panose="02020603050405020304" pitchFamily="18" charset="0"/>
              </a:rPr>
              <a:t>°</a:t>
            </a:r>
            <a:r>
              <a:rPr lang="en-US" sz="1400" dirty="0">
                <a:latin typeface="Arial" pitchFamily="34" charset="0"/>
                <a:cs typeface="Arial" pitchFamily="34" charset="0"/>
              </a:rPr>
              <a:t>C</a:t>
            </a:r>
          </a:p>
        </p:txBody>
      </p:sp>
      <p:sp>
        <p:nvSpPr>
          <p:cNvPr id="31" name="İçerik Yer Tutucusu 5"/>
          <p:cNvSpPr txBox="1">
            <a:spLocks/>
          </p:cNvSpPr>
          <p:nvPr/>
        </p:nvSpPr>
        <p:spPr>
          <a:xfrm>
            <a:off x="10125634" y="3155421"/>
            <a:ext cx="640410"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tr-TR" sz="1400" dirty="0">
                <a:latin typeface="Arial" pitchFamily="34" charset="0"/>
                <a:cs typeface="Arial" pitchFamily="34" charset="0"/>
              </a:rPr>
              <a:t>17</a:t>
            </a:r>
            <a:r>
              <a:rPr lang="en-US" sz="1400" dirty="0">
                <a:latin typeface="Arial" pitchFamily="34" charset="0"/>
                <a:cs typeface="Arial" pitchFamily="34" charset="0"/>
              </a:rPr>
              <a:t> </a:t>
            </a:r>
            <a:r>
              <a:rPr lang="en-US" sz="1400" dirty="0">
                <a:latin typeface="Times New Roman" panose="02020603050405020304" pitchFamily="18" charset="0"/>
                <a:cs typeface="Times New Roman" panose="02020603050405020304" pitchFamily="18" charset="0"/>
              </a:rPr>
              <a:t>°</a:t>
            </a:r>
            <a:r>
              <a:rPr lang="en-US" sz="1400" dirty="0">
                <a:latin typeface="Arial" pitchFamily="34" charset="0"/>
                <a:cs typeface="Arial" pitchFamily="34" charset="0"/>
              </a:rPr>
              <a:t>C</a:t>
            </a:r>
          </a:p>
        </p:txBody>
      </p:sp>
      <p:grpSp>
        <p:nvGrpSpPr>
          <p:cNvPr id="9" name="Grup 8"/>
          <p:cNvGrpSpPr/>
          <p:nvPr/>
        </p:nvGrpSpPr>
        <p:grpSpPr>
          <a:xfrm>
            <a:off x="10687954" y="2924175"/>
            <a:ext cx="156712" cy="631718"/>
            <a:chOff x="10687954" y="2924175"/>
            <a:chExt cx="156712" cy="631718"/>
          </a:xfrm>
        </p:grpSpPr>
        <p:cxnSp>
          <p:nvCxnSpPr>
            <p:cNvPr id="19" name="Düz Ok Bağlayıcısı 18"/>
            <p:cNvCxnSpPr/>
            <p:nvPr/>
          </p:nvCxnSpPr>
          <p:spPr>
            <a:xfrm flipV="1">
              <a:off x="10766044" y="2924175"/>
              <a:ext cx="0" cy="631718"/>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Düz Bağlayıcı 7"/>
            <p:cNvCxnSpPr/>
            <p:nvPr/>
          </p:nvCxnSpPr>
          <p:spPr>
            <a:xfrm>
              <a:off x="10687954" y="3555893"/>
              <a:ext cx="156712" cy="0"/>
            </a:xfrm>
            <a:prstGeom prst="line">
              <a:avLst/>
            </a:prstGeom>
            <a:ln w="38100">
              <a:solidFill>
                <a:srgbClr val="C2002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up 9"/>
          <p:cNvGrpSpPr/>
          <p:nvPr/>
        </p:nvGrpSpPr>
        <p:grpSpPr>
          <a:xfrm>
            <a:off x="11080795" y="2331080"/>
            <a:ext cx="156712" cy="1224813"/>
            <a:chOff x="11080795" y="2331080"/>
            <a:chExt cx="156712" cy="1224813"/>
          </a:xfrm>
        </p:grpSpPr>
        <p:cxnSp>
          <p:nvCxnSpPr>
            <p:cNvPr id="21" name="Düz Ok Bağlayıcısı 20"/>
            <p:cNvCxnSpPr/>
            <p:nvPr/>
          </p:nvCxnSpPr>
          <p:spPr>
            <a:xfrm flipV="1">
              <a:off x="11159151" y="2331080"/>
              <a:ext cx="0" cy="1224813"/>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Düz Bağlayıcı 34"/>
            <p:cNvCxnSpPr/>
            <p:nvPr/>
          </p:nvCxnSpPr>
          <p:spPr>
            <a:xfrm>
              <a:off x="11080795" y="3555893"/>
              <a:ext cx="156712" cy="0"/>
            </a:xfrm>
            <a:prstGeom prst="line">
              <a:avLst/>
            </a:prstGeom>
            <a:ln w="38100">
              <a:solidFill>
                <a:srgbClr val="C2002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İçerik Yer Tutucusu 5"/>
          <p:cNvSpPr txBox="1">
            <a:spLocks/>
          </p:cNvSpPr>
          <p:nvPr/>
        </p:nvSpPr>
        <p:spPr>
          <a:xfrm>
            <a:off x="6801455" y="4061817"/>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Temperature measurement over time</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08079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6" grpId="0"/>
      <p:bldP spid="27" grpId="0" animBg="1"/>
      <p:bldP spid="28" grpId="0"/>
      <p:bldP spid="29" grpId="0" animBg="1"/>
      <p:bldP spid="30" grpId="0"/>
      <p:bldP spid="32" grpId="0"/>
      <p:bldP spid="33" grpId="0" animBg="1"/>
      <p:bldP spid="34" grpId="0"/>
      <p:bldP spid="36" grpId="0" animBg="1"/>
      <p:bldP spid="48" grpId="0"/>
      <p:bldP spid="25" grpId="0"/>
      <p:bldP spid="31"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Copper vs. Aluminum Flat Winding</a:t>
            </a:r>
          </a:p>
        </p:txBody>
      </p:sp>
      <p:sp>
        <p:nvSpPr>
          <p:cNvPr id="13" name="Metin Yer Tutucusu 4"/>
          <p:cNvSpPr>
            <a:spLocks noGrp="1"/>
          </p:cNvSpPr>
          <p:nvPr>
            <p:ph type="body" idx="1"/>
          </p:nvPr>
        </p:nvSpPr>
        <p:spPr>
          <a:xfrm>
            <a:off x="2168319" y="1497275"/>
            <a:ext cx="1097170" cy="430008"/>
          </a:xfrm>
        </p:spPr>
        <p:txBody>
          <a:bodyPr>
            <a:normAutofit/>
          </a:bodyPr>
          <a:lstStyle/>
          <a:p>
            <a:r>
              <a:rPr lang="en-US" b="1" dirty="0">
                <a:solidFill>
                  <a:schemeClr val="tx1"/>
                </a:solidFill>
                <a:latin typeface="Arial" panose="020B0604020202020204" pitchFamily="34" charset="0"/>
                <a:cs typeface="Arial" panose="020B0604020202020204" pitchFamily="34" charset="0"/>
              </a:rPr>
              <a:t>Copper</a:t>
            </a:r>
          </a:p>
        </p:txBody>
      </p:sp>
      <p:pic>
        <p:nvPicPr>
          <p:cNvPr id="4" name="Resim 3"/>
          <p:cNvPicPr>
            <a:picLocks noChangeAspect="1"/>
          </p:cNvPicPr>
          <p:nvPr/>
        </p:nvPicPr>
        <p:blipFill>
          <a:blip r:embed="rId3"/>
          <a:stretch>
            <a:fillRect/>
          </a:stretch>
        </p:blipFill>
        <p:spPr>
          <a:xfrm>
            <a:off x="1852404" y="2094587"/>
            <a:ext cx="1729000" cy="1872000"/>
          </a:xfrm>
          <a:prstGeom prst="rect">
            <a:avLst/>
          </a:prstGeom>
        </p:spPr>
      </p:pic>
      <p:pic>
        <p:nvPicPr>
          <p:cNvPr id="5" name="Resim 4"/>
          <p:cNvPicPr>
            <a:picLocks noChangeAspect="1"/>
          </p:cNvPicPr>
          <p:nvPr/>
        </p:nvPicPr>
        <p:blipFill>
          <a:blip r:embed="rId4"/>
          <a:stretch>
            <a:fillRect/>
          </a:stretch>
        </p:blipFill>
        <p:spPr>
          <a:xfrm>
            <a:off x="3771885" y="2087154"/>
            <a:ext cx="1798457" cy="1872000"/>
          </a:xfrm>
          <a:prstGeom prst="rect">
            <a:avLst/>
          </a:prstGeom>
        </p:spPr>
      </p:pic>
      <p:graphicFrame>
        <p:nvGraphicFramePr>
          <p:cNvPr id="22" name="Tablo 21"/>
          <p:cNvGraphicFramePr>
            <a:graphicFrameLocks noGrp="1"/>
          </p:cNvGraphicFramePr>
          <p:nvPr>
            <p:extLst>
              <p:ext uri="{D42A27DB-BD31-4B8C-83A1-F6EECF244321}">
                <p14:modId xmlns:p14="http://schemas.microsoft.com/office/powerpoint/2010/main" val="1310011126"/>
              </p:ext>
            </p:extLst>
          </p:nvPr>
        </p:nvGraphicFramePr>
        <p:xfrm>
          <a:off x="466725" y="4083103"/>
          <a:ext cx="5238869" cy="1431006"/>
        </p:xfrm>
        <a:graphic>
          <a:graphicData uri="http://schemas.openxmlformats.org/drawingml/2006/table">
            <a:tbl>
              <a:tblPr firstRow="1" bandRow="1">
                <a:effectLst>
                  <a:outerShdw blurRad="50800" dist="38100" dir="2700000" algn="tl" rotWithShape="0">
                    <a:prstClr val="black">
                      <a:alpha val="40000"/>
                    </a:prstClr>
                  </a:outerShdw>
                </a:effectLst>
                <a:tableStyleId>{F5AB1C69-6EDB-4FF4-983F-18BD219EF322}</a:tableStyleId>
              </a:tblPr>
              <a:tblGrid>
                <a:gridCol w="1248791">
                  <a:extLst>
                    <a:ext uri="{9D8B030D-6E8A-4147-A177-3AD203B41FA5}">
                      <a16:colId xmlns:a16="http://schemas.microsoft.com/office/drawing/2014/main" val="1346068359"/>
                    </a:ext>
                  </a:extLst>
                </a:gridCol>
                <a:gridCol w="1961134">
                  <a:extLst>
                    <a:ext uri="{9D8B030D-6E8A-4147-A177-3AD203B41FA5}">
                      <a16:colId xmlns:a16="http://schemas.microsoft.com/office/drawing/2014/main" val="3870531417"/>
                    </a:ext>
                  </a:extLst>
                </a:gridCol>
                <a:gridCol w="2028944">
                  <a:extLst>
                    <a:ext uri="{9D8B030D-6E8A-4147-A177-3AD203B41FA5}">
                      <a16:colId xmlns:a16="http://schemas.microsoft.com/office/drawing/2014/main" val="3845920342"/>
                    </a:ext>
                  </a:extLst>
                </a:gridCol>
              </a:tblGrid>
              <a:tr h="715503">
                <a:tc>
                  <a:txBody>
                    <a:bodyPr/>
                    <a:lstStyle/>
                    <a:p>
                      <a:pPr algn="ctr"/>
                      <a:r>
                        <a:rPr lang="en-US" dirty="0"/>
                        <a:t>Merits</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80975" marR="0" indent="-1809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600" b="1" kern="1200" dirty="0">
                          <a:solidFill>
                            <a:schemeClr val="dk1"/>
                          </a:solidFill>
                          <a:latin typeface="Arial" pitchFamily="34" charset="0"/>
                          <a:ea typeface="+mn-ea"/>
                          <a:cs typeface="Arial" pitchFamily="34" charset="0"/>
                        </a:rPr>
                        <a:t>63%</a:t>
                      </a:r>
                      <a:r>
                        <a:rPr lang="en-US" sz="1600" b="1" kern="1200" baseline="0" dirty="0">
                          <a:solidFill>
                            <a:schemeClr val="dk1"/>
                          </a:solidFill>
                          <a:latin typeface="Arial" pitchFamily="34" charset="0"/>
                          <a:ea typeface="+mn-ea"/>
                          <a:cs typeface="Arial" pitchFamily="34" charset="0"/>
                        </a:rPr>
                        <a:t> </a:t>
                      </a:r>
                      <a:r>
                        <a:rPr lang="en-US" sz="1600" b="0" kern="1200" baseline="0" dirty="0">
                          <a:solidFill>
                            <a:schemeClr val="dk1"/>
                          </a:solidFill>
                          <a:latin typeface="Arial" pitchFamily="34" charset="0"/>
                          <a:ea typeface="+mn-ea"/>
                          <a:cs typeface="Arial" pitchFamily="34" charset="0"/>
                        </a:rPr>
                        <a:t>more conductive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indent="-1809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600" b="1" kern="1200" baseline="0" dirty="0">
                          <a:solidFill>
                            <a:schemeClr val="dk1"/>
                          </a:solidFill>
                          <a:latin typeface="Arial" pitchFamily="34" charset="0"/>
                          <a:ea typeface="+mn-ea"/>
                          <a:cs typeface="Arial" pitchFamily="34" charset="0"/>
                        </a:rPr>
                        <a:t>70% </a:t>
                      </a:r>
                      <a:r>
                        <a:rPr lang="en-US" sz="1600" b="0" kern="1200" baseline="0" dirty="0">
                          <a:solidFill>
                            <a:schemeClr val="dk1"/>
                          </a:solidFill>
                          <a:latin typeface="Arial" pitchFamily="34" charset="0"/>
                          <a:ea typeface="+mn-ea"/>
                          <a:cs typeface="Arial" pitchFamily="34" charset="0"/>
                        </a:rPr>
                        <a:t>lighter</a:t>
                      </a:r>
                    </a:p>
                    <a:p>
                      <a:pPr marL="180975" marR="0" indent="-1809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600" b="1" i="0" kern="1200" baseline="0" dirty="0">
                          <a:solidFill>
                            <a:schemeClr val="dk1"/>
                          </a:solidFill>
                          <a:latin typeface="Arial" pitchFamily="34" charset="0"/>
                          <a:ea typeface="+mn-ea"/>
                          <a:cs typeface="Arial" pitchFamily="34" charset="0"/>
                        </a:rPr>
                        <a:t>70% </a:t>
                      </a:r>
                      <a:r>
                        <a:rPr lang="en-US" sz="1600" b="0" kern="1200" baseline="0" dirty="0">
                          <a:solidFill>
                            <a:schemeClr val="dk1"/>
                          </a:solidFill>
                          <a:latin typeface="Arial" pitchFamily="34" charset="0"/>
                          <a:ea typeface="+mn-ea"/>
                          <a:cs typeface="Arial" pitchFamily="34" charset="0"/>
                        </a:rPr>
                        <a:t>cheaper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2980595"/>
                  </a:ext>
                </a:extLst>
              </a:tr>
              <a:tr h="715503">
                <a:tc>
                  <a:txBody>
                    <a:bodyPr/>
                    <a:lstStyle/>
                    <a:p>
                      <a:pPr marL="0" algn="ctr" defTabSz="914400" rtl="0" eaLnBrk="1" latinLnBrk="0" hangingPunct="1"/>
                      <a:r>
                        <a:rPr lang="en-US" sz="1800" b="1" kern="1200" dirty="0">
                          <a:solidFill>
                            <a:schemeClr val="lt1"/>
                          </a:solidFill>
                          <a:latin typeface="+mn-lt"/>
                          <a:ea typeface="+mn-ea"/>
                          <a:cs typeface="+mn-cs"/>
                        </a:rPr>
                        <a:t>Challenges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180975" marR="0" indent="-1809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600" b="0" kern="1200" baseline="0" dirty="0">
                          <a:solidFill>
                            <a:schemeClr val="dk1"/>
                          </a:solidFill>
                          <a:latin typeface="Arial" pitchFamily="34" charset="0"/>
                          <a:ea typeface="+mn-ea"/>
                          <a:cs typeface="Arial" pitchFamily="34" charset="0"/>
                        </a:rPr>
                        <a:t>High eddy current losses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indent="-1809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600" b="0" kern="1200" baseline="0" dirty="0">
                          <a:solidFill>
                            <a:schemeClr val="dk1"/>
                          </a:solidFill>
                          <a:latin typeface="Arial" pitchFamily="34" charset="0"/>
                          <a:ea typeface="+mn-ea"/>
                          <a:cs typeface="Arial" pitchFamily="34" charset="0"/>
                        </a:rPr>
                        <a:t>Welding/soldering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3717190"/>
                  </a:ext>
                </a:extLst>
              </a:tr>
            </a:tbl>
          </a:graphicData>
        </a:graphic>
      </p:graphicFrame>
      <p:sp>
        <p:nvSpPr>
          <p:cNvPr id="25" name="Metin Yer Tutucusu 4"/>
          <p:cNvSpPr txBox="1">
            <a:spLocks/>
          </p:cNvSpPr>
          <p:nvPr/>
        </p:nvSpPr>
        <p:spPr>
          <a:xfrm>
            <a:off x="3930388" y="1431983"/>
            <a:ext cx="1481449" cy="4953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auto">
              <a:spcAft>
                <a:spcPts val="0"/>
              </a:spcAft>
            </a:pPr>
            <a:r>
              <a:rPr lang="en-US" b="1" dirty="0">
                <a:solidFill>
                  <a:schemeClr val="tx1"/>
                </a:solidFill>
                <a:latin typeface="Arial" panose="020B0604020202020204" pitchFamily="34" charset="0"/>
                <a:cs typeface="Arial" panose="020B0604020202020204" pitchFamily="34" charset="0"/>
              </a:rPr>
              <a:t>Aluminum</a:t>
            </a:r>
          </a:p>
        </p:txBody>
      </p:sp>
      <p:pic>
        <p:nvPicPr>
          <p:cNvPr id="6" name="Resim 5"/>
          <p:cNvPicPr>
            <a:picLocks noChangeAspect="1"/>
          </p:cNvPicPr>
          <p:nvPr/>
        </p:nvPicPr>
        <p:blipFill>
          <a:blip r:embed="rId5"/>
          <a:stretch>
            <a:fillRect/>
          </a:stretch>
        </p:blipFill>
        <p:spPr>
          <a:xfrm>
            <a:off x="6804000" y="2053329"/>
            <a:ext cx="4235476" cy="2213824"/>
          </a:xfrm>
          <a:prstGeom prst="rect">
            <a:avLst/>
          </a:prstGeom>
        </p:spPr>
      </p:pic>
      <p:grpSp>
        <p:nvGrpSpPr>
          <p:cNvPr id="2" name="Grup 1"/>
          <p:cNvGrpSpPr/>
          <p:nvPr/>
        </p:nvGrpSpPr>
        <p:grpSpPr>
          <a:xfrm>
            <a:off x="7630547" y="4782086"/>
            <a:ext cx="3123179" cy="714592"/>
            <a:chOff x="6811397" y="4441310"/>
            <a:chExt cx="3123179" cy="714592"/>
          </a:xfrm>
        </p:grpSpPr>
        <p:pic>
          <p:nvPicPr>
            <p:cNvPr id="9" name="Resim 8"/>
            <p:cNvPicPr>
              <a:picLocks noChangeAspect="1"/>
            </p:cNvPicPr>
            <p:nvPr/>
          </p:nvPicPr>
          <p:blipFill>
            <a:blip r:embed="rId6"/>
            <a:stretch>
              <a:fillRect/>
            </a:stretch>
          </p:blipFill>
          <p:spPr>
            <a:xfrm>
              <a:off x="6811397" y="4441310"/>
              <a:ext cx="2570611" cy="714592"/>
            </a:xfrm>
            <a:prstGeom prst="rect">
              <a:avLst/>
            </a:prstGeom>
          </p:spPr>
        </p:pic>
        <p:sp>
          <p:nvSpPr>
            <p:cNvPr id="10" name="Rectangle 3"/>
            <p:cNvSpPr/>
            <p:nvPr/>
          </p:nvSpPr>
          <p:spPr>
            <a:xfrm>
              <a:off x="9505660" y="4675495"/>
              <a:ext cx="42891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[7]</a:t>
              </a:r>
            </a:p>
          </p:txBody>
        </p:sp>
      </p:grpSp>
      <p:sp>
        <p:nvSpPr>
          <p:cNvPr id="12" name="Metin Yer Tutucusu 4"/>
          <p:cNvSpPr txBox="1">
            <a:spLocks/>
          </p:cNvSpPr>
          <p:nvPr/>
        </p:nvSpPr>
        <p:spPr>
          <a:xfrm>
            <a:off x="6900144" y="1504949"/>
            <a:ext cx="4031415" cy="42868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fontAlgn="auto">
              <a:spcAft>
                <a:spcPts val="0"/>
              </a:spcAft>
            </a:pPr>
            <a:r>
              <a:rPr lang="en-US" b="1" dirty="0">
                <a:solidFill>
                  <a:schemeClr val="tx1"/>
                </a:solidFill>
                <a:latin typeface="Arial" panose="020B0604020202020204" pitchFamily="34" charset="0"/>
                <a:cs typeface="Arial" panose="020B0604020202020204" pitchFamily="34" charset="0"/>
              </a:rPr>
              <a:t>Eddy current losses</a:t>
            </a:r>
          </a:p>
        </p:txBody>
      </p:sp>
      <p:sp>
        <p:nvSpPr>
          <p:cNvPr id="15" name="İçerik Yer Tutucusu 5"/>
          <p:cNvSpPr txBox="1">
            <a:spLocks/>
          </p:cNvSpPr>
          <p:nvPr/>
        </p:nvSpPr>
        <p:spPr>
          <a:xfrm>
            <a:off x="7145504" y="4160627"/>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The variation of eddy current loss against speed</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07075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Copper vs. Aluminum Flat Winding</a:t>
            </a:r>
          </a:p>
        </p:txBody>
      </p:sp>
      <p:sp>
        <p:nvSpPr>
          <p:cNvPr id="13" name="Metin Yer Tutucusu 4"/>
          <p:cNvSpPr>
            <a:spLocks noGrp="1"/>
          </p:cNvSpPr>
          <p:nvPr>
            <p:ph type="body" idx="1"/>
          </p:nvPr>
        </p:nvSpPr>
        <p:spPr>
          <a:xfrm>
            <a:off x="1268762" y="1293190"/>
            <a:ext cx="1097170" cy="430008"/>
          </a:xfrm>
        </p:spPr>
        <p:txBody>
          <a:bodyPr>
            <a:normAutofit/>
          </a:bodyPr>
          <a:lstStyle/>
          <a:p>
            <a:r>
              <a:rPr lang="en-US" b="1" dirty="0">
                <a:solidFill>
                  <a:schemeClr val="tx1"/>
                </a:solidFill>
                <a:latin typeface="Arial" panose="020B0604020202020204" pitchFamily="34" charset="0"/>
                <a:cs typeface="Arial" panose="020B0604020202020204" pitchFamily="34" charset="0"/>
              </a:rPr>
              <a:t>Copper</a:t>
            </a:r>
          </a:p>
        </p:txBody>
      </p:sp>
      <p:sp>
        <p:nvSpPr>
          <p:cNvPr id="25" name="Metin Yer Tutucusu 4"/>
          <p:cNvSpPr txBox="1">
            <a:spLocks/>
          </p:cNvSpPr>
          <p:nvPr/>
        </p:nvSpPr>
        <p:spPr>
          <a:xfrm>
            <a:off x="4844229" y="1260544"/>
            <a:ext cx="1481449" cy="4953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auto">
              <a:spcAft>
                <a:spcPts val="0"/>
              </a:spcAft>
            </a:pPr>
            <a:r>
              <a:rPr lang="en-US" b="1" dirty="0">
                <a:solidFill>
                  <a:schemeClr val="tx1"/>
                </a:solidFill>
                <a:latin typeface="Arial" panose="020B0604020202020204" pitchFamily="34" charset="0"/>
                <a:cs typeface="Arial" panose="020B0604020202020204" pitchFamily="34" charset="0"/>
              </a:rPr>
              <a:t>Aluminum</a:t>
            </a:r>
          </a:p>
        </p:txBody>
      </p:sp>
      <p:pic>
        <p:nvPicPr>
          <p:cNvPr id="3" name="Resim 2"/>
          <p:cNvPicPr>
            <a:picLocks noChangeAspect="1"/>
          </p:cNvPicPr>
          <p:nvPr/>
        </p:nvPicPr>
        <p:blipFill>
          <a:blip r:embed="rId3"/>
          <a:stretch>
            <a:fillRect/>
          </a:stretch>
        </p:blipFill>
        <p:spPr>
          <a:xfrm>
            <a:off x="202638" y="1766752"/>
            <a:ext cx="3452171" cy="1958395"/>
          </a:xfrm>
          <a:prstGeom prst="rect">
            <a:avLst/>
          </a:prstGeom>
        </p:spPr>
      </p:pic>
      <p:pic>
        <p:nvPicPr>
          <p:cNvPr id="7" name="Resim 6"/>
          <p:cNvPicPr>
            <a:picLocks noChangeAspect="1"/>
          </p:cNvPicPr>
          <p:nvPr/>
        </p:nvPicPr>
        <p:blipFill>
          <a:blip r:embed="rId4"/>
          <a:stretch>
            <a:fillRect/>
          </a:stretch>
        </p:blipFill>
        <p:spPr>
          <a:xfrm>
            <a:off x="3884654" y="1755844"/>
            <a:ext cx="3411077" cy="1958395"/>
          </a:xfrm>
          <a:prstGeom prst="rect">
            <a:avLst/>
          </a:prstGeom>
        </p:spPr>
      </p:pic>
      <p:pic>
        <p:nvPicPr>
          <p:cNvPr id="8" name="Resim 7"/>
          <p:cNvPicPr>
            <a:picLocks noChangeAspect="1"/>
          </p:cNvPicPr>
          <p:nvPr/>
        </p:nvPicPr>
        <p:blipFill>
          <a:blip r:embed="rId5"/>
          <a:stretch>
            <a:fillRect/>
          </a:stretch>
        </p:blipFill>
        <p:spPr>
          <a:xfrm>
            <a:off x="190169" y="4236352"/>
            <a:ext cx="3475243" cy="1958395"/>
          </a:xfrm>
          <a:prstGeom prst="rect">
            <a:avLst/>
          </a:prstGeom>
        </p:spPr>
      </p:pic>
      <p:pic>
        <p:nvPicPr>
          <p:cNvPr id="11" name="Resim 10"/>
          <p:cNvPicPr>
            <a:picLocks noChangeAspect="1"/>
          </p:cNvPicPr>
          <p:nvPr/>
        </p:nvPicPr>
        <p:blipFill>
          <a:blip r:embed="rId6"/>
          <a:stretch>
            <a:fillRect/>
          </a:stretch>
        </p:blipFill>
        <p:spPr>
          <a:xfrm>
            <a:off x="3873167" y="4236352"/>
            <a:ext cx="3432332" cy="1958395"/>
          </a:xfrm>
          <a:prstGeom prst="rect">
            <a:avLst/>
          </a:prstGeom>
        </p:spPr>
      </p:pic>
      <p:pic>
        <p:nvPicPr>
          <p:cNvPr id="15" name="Resim 14"/>
          <p:cNvPicPr>
            <a:picLocks noChangeAspect="1"/>
          </p:cNvPicPr>
          <p:nvPr/>
        </p:nvPicPr>
        <p:blipFill>
          <a:blip r:embed="rId7"/>
          <a:stretch>
            <a:fillRect/>
          </a:stretch>
        </p:blipFill>
        <p:spPr>
          <a:xfrm>
            <a:off x="8047342" y="1356088"/>
            <a:ext cx="3529992" cy="2052057"/>
          </a:xfrm>
          <a:prstGeom prst="rect">
            <a:avLst/>
          </a:prstGeom>
        </p:spPr>
      </p:pic>
      <p:pic>
        <p:nvPicPr>
          <p:cNvPr id="18" name="Resim 17"/>
          <p:cNvPicPr>
            <a:picLocks noChangeAspect="1"/>
          </p:cNvPicPr>
          <p:nvPr/>
        </p:nvPicPr>
        <p:blipFill>
          <a:blip r:embed="rId8"/>
          <a:stretch>
            <a:fillRect/>
          </a:stretch>
        </p:blipFill>
        <p:spPr>
          <a:xfrm>
            <a:off x="468080" y="1190144"/>
            <a:ext cx="465501" cy="504000"/>
          </a:xfrm>
          <a:prstGeom prst="rect">
            <a:avLst/>
          </a:prstGeom>
        </p:spPr>
      </p:pic>
      <p:pic>
        <p:nvPicPr>
          <p:cNvPr id="19" name="Resim 18"/>
          <p:cNvPicPr>
            <a:picLocks noChangeAspect="1"/>
          </p:cNvPicPr>
          <p:nvPr/>
        </p:nvPicPr>
        <p:blipFill>
          <a:blip r:embed="rId9"/>
          <a:stretch>
            <a:fillRect/>
          </a:stretch>
        </p:blipFill>
        <p:spPr>
          <a:xfrm>
            <a:off x="4103470" y="1222270"/>
            <a:ext cx="484199" cy="504000"/>
          </a:xfrm>
          <a:prstGeom prst="rect">
            <a:avLst/>
          </a:prstGeom>
        </p:spPr>
      </p:pic>
      <p:cxnSp>
        <p:nvCxnSpPr>
          <p:cNvPr id="36" name="Düz Ok Bağlayıcısı 35"/>
          <p:cNvCxnSpPr/>
          <p:nvPr/>
        </p:nvCxnSpPr>
        <p:spPr>
          <a:xfrm flipH="1" flipV="1">
            <a:off x="1660190" y="4884307"/>
            <a:ext cx="314314" cy="261325"/>
          </a:xfrm>
          <a:prstGeom prst="straightConnector1">
            <a:avLst/>
          </a:prstGeom>
          <a:ln w="381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Düz Ok Bağlayıcısı 38"/>
          <p:cNvCxnSpPr/>
          <p:nvPr/>
        </p:nvCxnSpPr>
        <p:spPr>
          <a:xfrm>
            <a:off x="5106253" y="4825250"/>
            <a:ext cx="386888" cy="258639"/>
          </a:xfrm>
          <a:prstGeom prst="straightConnector1">
            <a:avLst/>
          </a:prstGeom>
          <a:ln w="381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7" name="Picture 2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451" y="4007804"/>
            <a:ext cx="1039813"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AutoShape 245"/>
          <p:cNvSpPr>
            <a:spLocks noChangeAspect="1" noChangeArrowheads="1" noTextEdit="1"/>
          </p:cNvSpPr>
          <p:nvPr/>
        </p:nvSpPr>
        <p:spPr bwMode="auto">
          <a:xfrm>
            <a:off x="7500938" y="3692582"/>
            <a:ext cx="443230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267"/>
          <p:cNvSpPr>
            <a:spLocks noChangeArrowheads="1"/>
          </p:cNvSpPr>
          <p:nvPr/>
        </p:nvSpPr>
        <p:spPr bwMode="auto">
          <a:xfrm>
            <a:off x="7500937" y="4445057"/>
            <a:ext cx="4422775" cy="320675"/>
          </a:xfrm>
          <a:prstGeom prst="rect">
            <a:avLst/>
          </a:prstGeom>
          <a:solidFill>
            <a:srgbClr val="E8D2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285"/>
          <p:cNvSpPr>
            <a:spLocks noChangeArrowheads="1"/>
          </p:cNvSpPr>
          <p:nvPr/>
        </p:nvSpPr>
        <p:spPr bwMode="auto">
          <a:xfrm>
            <a:off x="7500938" y="5170545"/>
            <a:ext cx="4422774" cy="280988"/>
          </a:xfrm>
          <a:prstGeom prst="rect">
            <a:avLst/>
          </a:prstGeom>
          <a:solidFill>
            <a:srgbClr val="E8D2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03"/>
          <p:cNvSpPr>
            <a:spLocks noChangeArrowheads="1"/>
          </p:cNvSpPr>
          <p:nvPr/>
        </p:nvSpPr>
        <p:spPr bwMode="auto">
          <a:xfrm>
            <a:off x="7500938" y="5688070"/>
            <a:ext cx="4432300" cy="290513"/>
          </a:xfrm>
          <a:prstGeom prst="rect">
            <a:avLst/>
          </a:prstGeom>
          <a:solidFill>
            <a:srgbClr val="E8D2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Line 313"/>
          <p:cNvSpPr>
            <a:spLocks noChangeShapeType="1"/>
          </p:cNvSpPr>
          <p:nvPr/>
        </p:nvSpPr>
        <p:spPr bwMode="auto">
          <a:xfrm>
            <a:off x="8543926" y="3951345"/>
            <a:ext cx="1558925" cy="0"/>
          </a:xfrm>
          <a:prstGeom prst="line">
            <a:avLst/>
          </a:prstGeom>
          <a:noFill/>
          <a:ln w="9525" cap="flat">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314"/>
          <p:cNvSpPr>
            <a:spLocks noChangeShapeType="1"/>
          </p:cNvSpPr>
          <p:nvPr/>
        </p:nvSpPr>
        <p:spPr bwMode="auto">
          <a:xfrm>
            <a:off x="10263188" y="3951345"/>
            <a:ext cx="1660525" cy="0"/>
          </a:xfrm>
          <a:prstGeom prst="line">
            <a:avLst/>
          </a:prstGeom>
          <a:noFill/>
          <a:ln w="9525" cap="flat">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315"/>
          <p:cNvSpPr>
            <a:spLocks noChangeShapeType="1"/>
          </p:cNvSpPr>
          <p:nvPr/>
        </p:nvSpPr>
        <p:spPr bwMode="auto">
          <a:xfrm>
            <a:off x="7504113" y="6267507"/>
            <a:ext cx="4419600" cy="0"/>
          </a:xfrm>
          <a:prstGeom prst="line">
            <a:avLst/>
          </a:prstGeom>
          <a:noFill/>
          <a:ln w="12700" cap="flat">
            <a:solidFill>
              <a:srgbClr val="C0504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16"/>
          <p:cNvSpPr>
            <a:spLocks noChangeArrowheads="1"/>
          </p:cNvSpPr>
          <p:nvPr/>
        </p:nvSpPr>
        <p:spPr bwMode="auto">
          <a:xfrm>
            <a:off x="9056688" y="3754495"/>
            <a:ext cx="6016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panose="020B0604020202020204" pitchFamily="34" charset="0"/>
              </a:rPr>
              <a:t>Copper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8" name="Rectangle 317"/>
          <p:cNvSpPr>
            <a:spLocks noChangeArrowheads="1"/>
          </p:cNvSpPr>
          <p:nvPr/>
        </p:nvSpPr>
        <p:spPr bwMode="auto">
          <a:xfrm>
            <a:off x="10729913" y="3754495"/>
            <a:ext cx="80803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panose="020B0604020202020204" pitchFamily="34" charset="0"/>
              </a:rPr>
              <a:t>Aluminum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9" name="Rectangle 331"/>
          <p:cNvSpPr>
            <a:spLocks noChangeArrowheads="1"/>
          </p:cNvSpPr>
          <p:nvPr/>
        </p:nvSpPr>
        <p:spPr bwMode="auto">
          <a:xfrm>
            <a:off x="7651751" y="4462520"/>
            <a:ext cx="88265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rPr>
              <a:t>Conduction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0" name="Rectangle 332"/>
          <p:cNvSpPr>
            <a:spLocks noChangeArrowheads="1"/>
          </p:cNvSpPr>
          <p:nvPr/>
        </p:nvSpPr>
        <p:spPr bwMode="auto">
          <a:xfrm>
            <a:off x="7812088" y="4613332"/>
            <a:ext cx="4968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rPr>
              <a:t>losses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1" name="Rectangle 333"/>
          <p:cNvSpPr>
            <a:spLocks noChangeArrowheads="1"/>
          </p:cNvSpPr>
          <p:nvPr/>
        </p:nvSpPr>
        <p:spPr bwMode="auto">
          <a:xfrm>
            <a:off x="8737601" y="4551420"/>
            <a:ext cx="4794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110 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2" name="Rectangle 334"/>
          <p:cNvSpPr>
            <a:spLocks noChangeArrowheads="1"/>
          </p:cNvSpPr>
          <p:nvPr/>
        </p:nvSpPr>
        <p:spPr bwMode="auto">
          <a:xfrm>
            <a:off x="9548813" y="4551420"/>
            <a:ext cx="403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31 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3" name="Rectangle 335"/>
          <p:cNvSpPr>
            <a:spLocks noChangeArrowheads="1"/>
          </p:cNvSpPr>
          <p:nvPr/>
        </p:nvSpPr>
        <p:spPr bwMode="auto">
          <a:xfrm>
            <a:off x="10494963" y="4551420"/>
            <a:ext cx="4794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185 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4" name="Rectangle 336"/>
          <p:cNvSpPr>
            <a:spLocks noChangeArrowheads="1"/>
          </p:cNvSpPr>
          <p:nvPr/>
        </p:nvSpPr>
        <p:spPr bwMode="auto">
          <a:xfrm>
            <a:off x="11363326" y="4551420"/>
            <a:ext cx="403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49 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Rectangle 337"/>
          <p:cNvSpPr>
            <a:spLocks noChangeArrowheads="1"/>
          </p:cNvSpPr>
          <p:nvPr/>
        </p:nvSpPr>
        <p:spPr bwMode="auto">
          <a:xfrm>
            <a:off x="7604126" y="4826057"/>
            <a:ext cx="9302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Arial" panose="020B0604020202020204" pitchFamily="34" charset="0"/>
              </a:rPr>
              <a:t>Eddy current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6" name="Rectangle 338"/>
          <p:cNvSpPr>
            <a:spLocks noChangeArrowheads="1"/>
          </p:cNvSpPr>
          <p:nvPr/>
        </p:nvSpPr>
        <p:spPr bwMode="auto">
          <a:xfrm>
            <a:off x="7886701" y="4976870"/>
            <a:ext cx="347663"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Arial" panose="020B0604020202020204" pitchFamily="34" charset="0"/>
              </a:rPr>
              <a:t>loss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7" name="Rectangle 339"/>
          <p:cNvSpPr>
            <a:spLocks noChangeArrowheads="1"/>
          </p:cNvSpPr>
          <p:nvPr/>
        </p:nvSpPr>
        <p:spPr bwMode="auto">
          <a:xfrm>
            <a:off x="8775701" y="4914957"/>
            <a:ext cx="40481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53 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8" name="Rectangle 340"/>
          <p:cNvSpPr>
            <a:spLocks noChangeArrowheads="1"/>
          </p:cNvSpPr>
          <p:nvPr/>
        </p:nvSpPr>
        <p:spPr bwMode="auto">
          <a:xfrm>
            <a:off x="9510713" y="4914957"/>
            <a:ext cx="4794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199 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9" name="Rectangle 341"/>
          <p:cNvSpPr>
            <a:spLocks noChangeArrowheads="1"/>
          </p:cNvSpPr>
          <p:nvPr/>
        </p:nvSpPr>
        <p:spPr bwMode="auto">
          <a:xfrm>
            <a:off x="10533063" y="4914957"/>
            <a:ext cx="4032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34 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0" name="Rectangle 342"/>
          <p:cNvSpPr>
            <a:spLocks noChangeArrowheads="1"/>
          </p:cNvSpPr>
          <p:nvPr/>
        </p:nvSpPr>
        <p:spPr bwMode="auto">
          <a:xfrm>
            <a:off x="11325226" y="4914957"/>
            <a:ext cx="3016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124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1" name="Rectangle 343"/>
          <p:cNvSpPr>
            <a:spLocks noChangeArrowheads="1"/>
          </p:cNvSpPr>
          <p:nvPr/>
        </p:nvSpPr>
        <p:spPr bwMode="auto">
          <a:xfrm>
            <a:off x="11579226" y="4914957"/>
            <a:ext cx="2063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2" name="Rectangle 344"/>
          <p:cNvSpPr>
            <a:spLocks noChangeArrowheads="1"/>
          </p:cNvSpPr>
          <p:nvPr/>
        </p:nvSpPr>
        <p:spPr bwMode="auto">
          <a:xfrm>
            <a:off x="7632701" y="5249920"/>
            <a:ext cx="8826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Arial" panose="020B0604020202020204" pitchFamily="34" charset="0"/>
              </a:rPr>
              <a:t>Total losses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3" name="Rectangle 345"/>
          <p:cNvSpPr>
            <a:spLocks noChangeArrowheads="1"/>
          </p:cNvSpPr>
          <p:nvPr/>
        </p:nvSpPr>
        <p:spPr bwMode="auto">
          <a:xfrm>
            <a:off x="8737601" y="5259445"/>
            <a:ext cx="3016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171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4" name="Rectangle 346"/>
          <p:cNvSpPr>
            <a:spLocks noChangeArrowheads="1"/>
          </p:cNvSpPr>
          <p:nvPr/>
        </p:nvSpPr>
        <p:spPr bwMode="auto">
          <a:xfrm>
            <a:off x="8991601" y="5259445"/>
            <a:ext cx="2063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5" name="Rectangle 347"/>
          <p:cNvSpPr>
            <a:spLocks noChangeArrowheads="1"/>
          </p:cNvSpPr>
          <p:nvPr/>
        </p:nvSpPr>
        <p:spPr bwMode="auto">
          <a:xfrm>
            <a:off x="9510713" y="5259445"/>
            <a:ext cx="3016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246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6" name="Rectangle 348"/>
          <p:cNvSpPr>
            <a:spLocks noChangeArrowheads="1"/>
          </p:cNvSpPr>
          <p:nvPr/>
        </p:nvSpPr>
        <p:spPr bwMode="auto">
          <a:xfrm>
            <a:off x="9764713" y="5259445"/>
            <a:ext cx="2063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7" name="Rectangle 349"/>
          <p:cNvSpPr>
            <a:spLocks noChangeArrowheads="1"/>
          </p:cNvSpPr>
          <p:nvPr/>
        </p:nvSpPr>
        <p:spPr bwMode="auto">
          <a:xfrm>
            <a:off x="10494963" y="5259445"/>
            <a:ext cx="3016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227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8" name="Rectangle 350"/>
          <p:cNvSpPr>
            <a:spLocks noChangeArrowheads="1"/>
          </p:cNvSpPr>
          <p:nvPr/>
        </p:nvSpPr>
        <p:spPr bwMode="auto">
          <a:xfrm>
            <a:off x="10748963" y="5259445"/>
            <a:ext cx="2063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9" name="Rectangle 351"/>
          <p:cNvSpPr>
            <a:spLocks noChangeArrowheads="1"/>
          </p:cNvSpPr>
          <p:nvPr/>
        </p:nvSpPr>
        <p:spPr bwMode="auto">
          <a:xfrm>
            <a:off x="11325226" y="5259445"/>
            <a:ext cx="3016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189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0" name="Rectangle 352"/>
          <p:cNvSpPr>
            <a:spLocks noChangeArrowheads="1"/>
          </p:cNvSpPr>
          <p:nvPr/>
        </p:nvSpPr>
        <p:spPr bwMode="auto">
          <a:xfrm>
            <a:off x="11579226" y="5259445"/>
            <a:ext cx="2063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1" name="Rectangle 353"/>
          <p:cNvSpPr>
            <a:spLocks noChangeArrowheads="1"/>
          </p:cNvSpPr>
          <p:nvPr/>
        </p:nvSpPr>
        <p:spPr bwMode="auto">
          <a:xfrm>
            <a:off x="7708901" y="5505507"/>
            <a:ext cx="722313"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Arial" panose="020B0604020202020204" pitchFamily="34" charset="0"/>
              </a:rPr>
              <a:t>Efficiency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2" name="Rectangle 354"/>
          <p:cNvSpPr>
            <a:spLocks noChangeArrowheads="1"/>
          </p:cNvSpPr>
          <p:nvPr/>
        </p:nvSpPr>
        <p:spPr bwMode="auto">
          <a:xfrm>
            <a:off x="8737601" y="5515032"/>
            <a:ext cx="4603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89.3%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3" name="Rectangle 355"/>
          <p:cNvSpPr>
            <a:spLocks noChangeArrowheads="1"/>
          </p:cNvSpPr>
          <p:nvPr/>
        </p:nvSpPr>
        <p:spPr bwMode="auto">
          <a:xfrm>
            <a:off x="9510713" y="5515032"/>
            <a:ext cx="4603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85.3%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4" name="Rectangle 356"/>
          <p:cNvSpPr>
            <a:spLocks noChangeArrowheads="1"/>
          </p:cNvSpPr>
          <p:nvPr/>
        </p:nvSpPr>
        <p:spPr bwMode="auto">
          <a:xfrm>
            <a:off x="10494963" y="5515032"/>
            <a:ext cx="4603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86.3%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5" name="Rectangle 357"/>
          <p:cNvSpPr>
            <a:spLocks noChangeArrowheads="1"/>
          </p:cNvSpPr>
          <p:nvPr/>
        </p:nvSpPr>
        <p:spPr bwMode="auto">
          <a:xfrm>
            <a:off x="11325226" y="5515032"/>
            <a:ext cx="4603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88.3%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6" name="Rectangle 358"/>
          <p:cNvSpPr>
            <a:spLocks noChangeArrowheads="1"/>
          </p:cNvSpPr>
          <p:nvPr/>
        </p:nvSpPr>
        <p:spPr bwMode="auto">
          <a:xfrm>
            <a:off x="7577138" y="5767445"/>
            <a:ext cx="1014413"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Arial" panose="020B0604020202020204" pitchFamily="34" charset="0"/>
              </a:rPr>
              <a:t>Winding mass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7" name="Rectangle 359"/>
          <p:cNvSpPr>
            <a:spLocks noChangeArrowheads="1"/>
          </p:cNvSpPr>
          <p:nvPr/>
        </p:nvSpPr>
        <p:spPr bwMode="auto">
          <a:xfrm>
            <a:off x="9113838" y="5776970"/>
            <a:ext cx="5254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3.56 kg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360"/>
          <p:cNvSpPr>
            <a:spLocks noChangeArrowheads="1"/>
          </p:cNvSpPr>
          <p:nvPr/>
        </p:nvSpPr>
        <p:spPr bwMode="auto">
          <a:xfrm>
            <a:off x="10880726" y="5776970"/>
            <a:ext cx="33813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1.08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9" name="Rectangle 361"/>
          <p:cNvSpPr>
            <a:spLocks noChangeArrowheads="1"/>
          </p:cNvSpPr>
          <p:nvPr/>
        </p:nvSpPr>
        <p:spPr bwMode="auto">
          <a:xfrm>
            <a:off x="11172826" y="5776970"/>
            <a:ext cx="2159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rPr>
              <a:t>kg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0" name="Rectangle 362"/>
          <p:cNvSpPr>
            <a:spLocks noChangeArrowheads="1"/>
          </p:cNvSpPr>
          <p:nvPr/>
        </p:nvSpPr>
        <p:spPr bwMode="auto">
          <a:xfrm>
            <a:off x="7604126" y="6057957"/>
            <a:ext cx="9302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rPr>
              <a:t>Material cost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1" name="Rectangle 363"/>
          <p:cNvSpPr>
            <a:spLocks noChangeArrowheads="1"/>
          </p:cNvSpPr>
          <p:nvPr/>
        </p:nvSpPr>
        <p:spPr bwMode="auto">
          <a:xfrm>
            <a:off x="9178926" y="6057957"/>
            <a:ext cx="4603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$ 170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2" name="Rectangle 364"/>
          <p:cNvSpPr>
            <a:spLocks noChangeArrowheads="1"/>
          </p:cNvSpPr>
          <p:nvPr/>
        </p:nvSpPr>
        <p:spPr bwMode="auto">
          <a:xfrm>
            <a:off x="10983912" y="6064308"/>
            <a:ext cx="34131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rPr>
              <a:t>$ 12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13" name="Düz Ok Bağlayıcısı 212"/>
          <p:cNvCxnSpPr/>
          <p:nvPr/>
        </p:nvCxnSpPr>
        <p:spPr>
          <a:xfrm>
            <a:off x="9271984" y="5342651"/>
            <a:ext cx="991205" cy="4762"/>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4" name="TextBox 27"/>
          <p:cNvSpPr txBox="1"/>
          <p:nvPr/>
        </p:nvSpPr>
        <p:spPr>
          <a:xfrm>
            <a:off x="9170989" y="4957760"/>
            <a:ext cx="1042106" cy="400110"/>
          </a:xfrm>
          <a:prstGeom prst="rect">
            <a:avLst/>
          </a:prstGeom>
          <a:noFill/>
        </p:spPr>
        <p:txBody>
          <a:bodyPr wrap="square" rtlCol="0">
            <a:spAutoFit/>
          </a:bodyPr>
          <a:lstStyle/>
          <a:p>
            <a:pPr algn="ctr" defTabSz="914400" eaLnBrk="1" fontAlgn="auto" hangingPunct="1">
              <a:spcBef>
                <a:spcPts val="0"/>
              </a:spcBef>
              <a:spcAft>
                <a:spcPts val="0"/>
              </a:spcAft>
            </a:pPr>
            <a:r>
              <a:rPr lang="en-US" sz="2000" b="1" dirty="0">
                <a:latin typeface="Arial" panose="020B0604020202020204" pitchFamily="34" charset="0"/>
                <a:cs typeface="Arial" panose="020B0604020202020204" pitchFamily="34" charset="0"/>
              </a:rPr>
              <a:t>+33%</a:t>
            </a:r>
          </a:p>
        </p:txBody>
      </p:sp>
      <p:cxnSp>
        <p:nvCxnSpPr>
          <p:cNvPr id="215" name="Düz Ok Bağlayıcısı 214"/>
          <p:cNvCxnSpPr/>
          <p:nvPr/>
        </p:nvCxnSpPr>
        <p:spPr>
          <a:xfrm flipH="1">
            <a:off x="9698434" y="5866787"/>
            <a:ext cx="1023106" cy="0"/>
          </a:xfrm>
          <a:prstGeom prst="straightConnector1">
            <a:avLst/>
          </a:prstGeom>
          <a:ln w="38100">
            <a:solidFill>
              <a:srgbClr val="C2002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6" name="TextBox 27"/>
          <p:cNvSpPr txBox="1"/>
          <p:nvPr/>
        </p:nvSpPr>
        <p:spPr>
          <a:xfrm>
            <a:off x="9681809" y="5492777"/>
            <a:ext cx="1042106" cy="400110"/>
          </a:xfrm>
          <a:prstGeom prst="rect">
            <a:avLst/>
          </a:prstGeom>
          <a:noFill/>
        </p:spPr>
        <p:txBody>
          <a:bodyPr wrap="square" rtlCol="0">
            <a:spAutoFit/>
          </a:bodyPr>
          <a:lstStyle/>
          <a:p>
            <a:pPr algn="ctr" defTabSz="914400" eaLnBrk="1" fontAlgn="auto" hangingPunct="1">
              <a:spcBef>
                <a:spcPts val="0"/>
              </a:spcBef>
              <a:spcAft>
                <a:spcPts val="0"/>
              </a:spcAft>
            </a:pPr>
            <a:r>
              <a:rPr lang="en-US" sz="2000" b="1" dirty="0">
                <a:latin typeface="Arial" panose="020B0604020202020204" pitchFamily="34" charset="0"/>
                <a:cs typeface="Arial" panose="020B0604020202020204" pitchFamily="34" charset="0"/>
              </a:rPr>
              <a:t>-70%</a:t>
            </a:r>
          </a:p>
        </p:txBody>
      </p:sp>
      <p:cxnSp>
        <p:nvCxnSpPr>
          <p:cNvPr id="217" name="Düz Ok Bağlayıcısı 216"/>
          <p:cNvCxnSpPr/>
          <p:nvPr/>
        </p:nvCxnSpPr>
        <p:spPr>
          <a:xfrm flipH="1">
            <a:off x="9722421" y="6165237"/>
            <a:ext cx="1023106" cy="0"/>
          </a:xfrm>
          <a:prstGeom prst="straightConnector1">
            <a:avLst/>
          </a:prstGeom>
          <a:ln w="38100">
            <a:solidFill>
              <a:srgbClr val="C2002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8" name="TextBox 27"/>
          <p:cNvSpPr txBox="1"/>
          <p:nvPr/>
        </p:nvSpPr>
        <p:spPr>
          <a:xfrm>
            <a:off x="9677755" y="6184441"/>
            <a:ext cx="1042106" cy="369332"/>
          </a:xfrm>
          <a:prstGeom prst="rect">
            <a:avLst/>
          </a:prstGeom>
          <a:noFill/>
        </p:spPr>
        <p:txBody>
          <a:bodyPr wrap="square" rtlCol="0">
            <a:spAutoFit/>
          </a:bodyPr>
          <a:lstStyle/>
          <a:p>
            <a:pPr algn="ctr" defTabSz="914400" eaLnBrk="1" fontAlgn="auto" hangingPunct="1">
              <a:spcBef>
                <a:spcPts val="0"/>
              </a:spcBef>
              <a:spcAft>
                <a:spcPts val="0"/>
              </a:spcAft>
            </a:pPr>
            <a:r>
              <a:rPr lang="en-US" b="1" dirty="0">
                <a:latin typeface="Arial" panose="020B0604020202020204" pitchFamily="34" charset="0"/>
                <a:cs typeface="Arial" panose="020B0604020202020204" pitchFamily="34" charset="0"/>
              </a:rPr>
              <a:t>-93%</a:t>
            </a:r>
          </a:p>
        </p:txBody>
      </p:sp>
      <p:sp>
        <p:nvSpPr>
          <p:cNvPr id="219" name="Rectangle 318"/>
          <p:cNvSpPr>
            <a:spLocks noChangeArrowheads="1"/>
          </p:cNvSpPr>
          <p:nvPr/>
        </p:nvSpPr>
        <p:spPr bwMode="auto">
          <a:xfrm>
            <a:off x="8553054" y="3954738"/>
            <a:ext cx="75406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Rated</a:t>
            </a:r>
            <a:r>
              <a:rPr kumimoji="0" lang="en-US" altLang="en-US" sz="1100" b="0" i="0" u="none" strike="noStrike" cap="none" normalizeH="0" dirty="0">
                <a:ln>
                  <a:noFill/>
                </a:ln>
                <a:solidFill>
                  <a:srgbClr val="000000"/>
                </a:solidFill>
                <a:effectLst/>
                <a:latin typeface="Arial" panose="020B0604020202020204" pitchFamily="34" charset="0"/>
              </a:rPr>
              <a:t> speed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dirty="0">
                <a:ln>
                  <a:noFill/>
                </a:ln>
                <a:solidFill>
                  <a:srgbClr val="000000"/>
                </a:solidFill>
                <a:effectLst/>
              </a:rPr>
              <a:t>(525 rpm</a:t>
            </a:r>
            <a:r>
              <a:rPr lang="en-US" altLang="en-US" sz="800" dirty="0">
                <a:solidFill>
                  <a:srgbClr val="000000"/>
                </a:solidFill>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20" name="Rectangle 318"/>
          <p:cNvSpPr>
            <a:spLocks noChangeArrowheads="1"/>
          </p:cNvSpPr>
          <p:nvPr/>
        </p:nvSpPr>
        <p:spPr bwMode="auto">
          <a:xfrm>
            <a:off x="9313467" y="3962433"/>
            <a:ext cx="7540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High</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dirty="0">
                <a:ln>
                  <a:noFill/>
                </a:ln>
                <a:solidFill>
                  <a:srgbClr val="000000"/>
                </a:solidFill>
                <a:effectLst/>
                <a:latin typeface="Arial" panose="020B0604020202020204" pitchFamily="34" charset="0"/>
              </a:rPr>
              <a:t>speed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dirty="0">
                <a:ln>
                  <a:noFill/>
                </a:ln>
                <a:solidFill>
                  <a:srgbClr val="000000"/>
                </a:solidFill>
                <a:effectLst/>
              </a:rPr>
              <a:t>(1000 rpm</a:t>
            </a:r>
            <a:r>
              <a:rPr lang="en-US" altLang="en-US" sz="800" dirty="0">
                <a:solidFill>
                  <a:srgbClr val="000000"/>
                </a:solidFill>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21" name="Rectangle 318"/>
          <p:cNvSpPr>
            <a:spLocks noChangeArrowheads="1"/>
          </p:cNvSpPr>
          <p:nvPr/>
        </p:nvSpPr>
        <p:spPr bwMode="auto">
          <a:xfrm>
            <a:off x="10313988" y="3954738"/>
            <a:ext cx="75406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Rated</a:t>
            </a:r>
            <a:r>
              <a:rPr kumimoji="0" lang="en-US" altLang="en-US" sz="1100" b="0" i="0" u="none" strike="noStrike" cap="none" normalizeH="0" dirty="0">
                <a:ln>
                  <a:noFill/>
                </a:ln>
                <a:solidFill>
                  <a:srgbClr val="000000"/>
                </a:solidFill>
                <a:effectLst/>
                <a:latin typeface="Arial" panose="020B0604020202020204" pitchFamily="34" charset="0"/>
              </a:rPr>
              <a:t> speed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dirty="0">
                <a:ln>
                  <a:noFill/>
                </a:ln>
                <a:solidFill>
                  <a:srgbClr val="000000"/>
                </a:solidFill>
                <a:effectLst/>
              </a:rPr>
              <a:t>(525 rpm</a:t>
            </a:r>
            <a:r>
              <a:rPr lang="en-US" altLang="en-US" sz="800" dirty="0">
                <a:solidFill>
                  <a:srgbClr val="000000"/>
                </a:solidFill>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22" name="Rectangle 318"/>
          <p:cNvSpPr>
            <a:spLocks noChangeArrowheads="1"/>
          </p:cNvSpPr>
          <p:nvPr/>
        </p:nvSpPr>
        <p:spPr bwMode="auto">
          <a:xfrm>
            <a:off x="11181556" y="3962433"/>
            <a:ext cx="7540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High</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dirty="0">
                <a:ln>
                  <a:noFill/>
                </a:ln>
                <a:solidFill>
                  <a:srgbClr val="000000"/>
                </a:solidFill>
                <a:effectLst/>
                <a:latin typeface="Arial" panose="020B0604020202020204" pitchFamily="34" charset="0"/>
              </a:rPr>
              <a:t>speed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dirty="0">
                <a:ln>
                  <a:noFill/>
                </a:ln>
                <a:solidFill>
                  <a:srgbClr val="000000"/>
                </a:solidFill>
                <a:effectLst/>
              </a:rPr>
              <a:t>(1000 rpm</a:t>
            </a:r>
            <a:r>
              <a:rPr lang="en-US" altLang="en-US" sz="800" dirty="0">
                <a:solidFill>
                  <a:srgbClr val="000000"/>
                </a:solidFill>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cxnSp>
        <p:nvCxnSpPr>
          <p:cNvPr id="223" name="Düz Ok Bağlayıcısı 222"/>
          <p:cNvCxnSpPr/>
          <p:nvPr/>
        </p:nvCxnSpPr>
        <p:spPr>
          <a:xfrm>
            <a:off x="10167333" y="5339461"/>
            <a:ext cx="991205" cy="4762"/>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4" name="TextBox 27"/>
          <p:cNvSpPr txBox="1"/>
          <p:nvPr/>
        </p:nvSpPr>
        <p:spPr>
          <a:xfrm>
            <a:off x="10066338" y="4954570"/>
            <a:ext cx="1042106" cy="400110"/>
          </a:xfrm>
          <a:prstGeom prst="rect">
            <a:avLst/>
          </a:prstGeom>
          <a:noFill/>
        </p:spPr>
        <p:txBody>
          <a:bodyPr wrap="square" rtlCol="0">
            <a:spAutoFit/>
          </a:bodyPr>
          <a:lstStyle/>
          <a:p>
            <a:pPr algn="ctr" defTabSz="914400" eaLnBrk="1" fontAlgn="auto" hangingPunct="1">
              <a:spcBef>
                <a:spcPts val="0"/>
              </a:spcBef>
              <a:spcAft>
                <a:spcPts val="0"/>
              </a:spcAft>
            </a:pPr>
            <a:r>
              <a:rPr lang="en-US" sz="2000" b="1" dirty="0">
                <a:latin typeface="Arial" panose="020B0604020202020204" pitchFamily="34" charset="0"/>
                <a:cs typeface="Arial" panose="020B0604020202020204" pitchFamily="34" charset="0"/>
              </a:rPr>
              <a:t>-23%</a:t>
            </a:r>
          </a:p>
        </p:txBody>
      </p:sp>
      <p:sp>
        <p:nvSpPr>
          <p:cNvPr id="70" name="İçerik Yer Tutucusu 5"/>
          <p:cNvSpPr txBox="1">
            <a:spLocks/>
          </p:cNvSpPr>
          <p:nvPr/>
        </p:nvSpPr>
        <p:spPr>
          <a:xfrm>
            <a:off x="192717" y="3691763"/>
            <a:ext cx="7088353"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Loss variations on torque speed plane</a:t>
            </a:r>
            <a:endParaRPr lang="en-US" sz="1100" dirty="0">
              <a:latin typeface="Arial" pitchFamily="34" charset="0"/>
              <a:cs typeface="Arial" pitchFamily="34" charset="0"/>
            </a:endParaRPr>
          </a:p>
        </p:txBody>
      </p:sp>
      <p:sp>
        <p:nvSpPr>
          <p:cNvPr id="71" name="İçerik Yer Tutucusu 5"/>
          <p:cNvSpPr txBox="1">
            <a:spLocks/>
          </p:cNvSpPr>
          <p:nvPr/>
        </p:nvSpPr>
        <p:spPr>
          <a:xfrm>
            <a:off x="228395" y="6092939"/>
            <a:ext cx="7088353"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Efficiency maps </a:t>
            </a:r>
            <a:endParaRPr lang="en-US" sz="1100" dirty="0">
              <a:latin typeface="Arial" pitchFamily="34" charset="0"/>
              <a:cs typeface="Arial" pitchFamily="34" charset="0"/>
            </a:endParaRPr>
          </a:p>
        </p:txBody>
      </p:sp>
      <p:sp>
        <p:nvSpPr>
          <p:cNvPr id="72" name="İçerik Yer Tutucusu 5"/>
          <p:cNvSpPr txBox="1">
            <a:spLocks/>
          </p:cNvSpPr>
          <p:nvPr/>
        </p:nvSpPr>
        <p:spPr>
          <a:xfrm>
            <a:off x="8774392" y="3307585"/>
            <a:ext cx="2265873"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Material selection</a:t>
            </a:r>
            <a:endParaRPr lang="en-US" sz="1100" dirty="0">
              <a:latin typeface="Arial" pitchFamily="34" charset="0"/>
              <a:cs typeface="Arial" pitchFamily="34" charset="0"/>
            </a:endParaRPr>
          </a:p>
        </p:txBody>
      </p:sp>
      <p:sp>
        <p:nvSpPr>
          <p:cNvPr id="74" name="İçerik Yer Tutucusu 5"/>
          <p:cNvSpPr txBox="1">
            <a:spLocks/>
          </p:cNvSpPr>
          <p:nvPr/>
        </p:nvSpPr>
        <p:spPr>
          <a:xfrm rot="2468725">
            <a:off x="1097210" y="4970688"/>
            <a:ext cx="1240734" cy="25386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900" dirty="0">
                <a:solidFill>
                  <a:schemeClr val="bg1">
                    <a:lumMod val="85000"/>
                  </a:schemeClr>
                </a:solidFill>
                <a:latin typeface="Arial" pitchFamily="34" charset="0"/>
                <a:cs typeface="Arial" pitchFamily="34" charset="0"/>
              </a:rPr>
              <a:t>Higher efficiency</a:t>
            </a:r>
            <a:endParaRPr lang="en-US" sz="800" dirty="0">
              <a:solidFill>
                <a:schemeClr val="bg1">
                  <a:lumMod val="85000"/>
                </a:schemeClr>
              </a:solidFill>
              <a:latin typeface="Arial" pitchFamily="34" charset="0"/>
              <a:cs typeface="Arial" pitchFamily="34" charset="0"/>
            </a:endParaRPr>
          </a:p>
        </p:txBody>
      </p:sp>
      <p:sp>
        <p:nvSpPr>
          <p:cNvPr id="75" name="İçerik Yer Tutucusu 5"/>
          <p:cNvSpPr txBox="1">
            <a:spLocks/>
          </p:cNvSpPr>
          <p:nvPr/>
        </p:nvSpPr>
        <p:spPr>
          <a:xfrm rot="1992141">
            <a:off x="4601068" y="4919925"/>
            <a:ext cx="1240734" cy="25386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900" dirty="0">
                <a:solidFill>
                  <a:schemeClr val="bg1">
                    <a:lumMod val="85000"/>
                  </a:schemeClr>
                </a:solidFill>
                <a:latin typeface="Arial" pitchFamily="34" charset="0"/>
                <a:cs typeface="Arial" pitchFamily="34" charset="0"/>
              </a:rPr>
              <a:t>Higher efficiency</a:t>
            </a:r>
            <a:endParaRPr lang="en-US" sz="800" dirty="0">
              <a:solidFill>
                <a:schemeClr val="bg1">
                  <a:lumMod val="85000"/>
                </a:schemeClr>
              </a:solidFill>
              <a:latin typeface="Arial" pitchFamily="34" charset="0"/>
              <a:cs typeface="Arial" pitchFamily="34" charset="0"/>
            </a:endParaRPr>
          </a:p>
        </p:txBody>
      </p:sp>
    </p:spTree>
    <p:extLst>
      <p:ext uri="{BB962C8B-B14F-4D97-AF65-F5344CB8AC3E}">
        <p14:creationId xmlns:p14="http://schemas.microsoft.com/office/powerpoint/2010/main" val="361273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2" nodeType="clickEffect">
                                  <p:stCondLst>
                                    <p:cond delay="0"/>
                                  </p:stCondLst>
                                  <p:childTnLst>
                                    <p:set>
                                      <p:cBhvr>
                                        <p:cTn id="39" dur="1" fill="hold">
                                          <p:stCondLst>
                                            <p:cond delay="0"/>
                                          </p:stCondLst>
                                        </p:cTn>
                                        <p:tgtEl>
                                          <p:spTgt spid="182"/>
                                        </p:tgtEl>
                                        <p:attrNameLst>
                                          <p:attrName>style.visibility</p:attrName>
                                        </p:attrNameLst>
                                      </p:cBhvr>
                                      <p:to>
                                        <p:strVal val="visible"/>
                                      </p:to>
                                    </p:set>
                                    <p:animEffect transition="in" filter="fade">
                                      <p:cBhvr>
                                        <p:cTn id="40" dur="250"/>
                                        <p:tgtEl>
                                          <p:spTgt spid="182"/>
                                        </p:tgtEl>
                                      </p:cBhvr>
                                    </p:animEffect>
                                  </p:childTnLst>
                                </p:cTn>
                              </p:par>
                              <p:par>
                                <p:cTn id="41" presetID="10" presetClass="entr" presetSubtype="0" fill="hold" grpId="2" nodeType="withEffect">
                                  <p:stCondLst>
                                    <p:cond delay="0"/>
                                  </p:stCondLst>
                                  <p:childTnLst>
                                    <p:set>
                                      <p:cBhvr>
                                        <p:cTn id="42" dur="1" fill="hold">
                                          <p:stCondLst>
                                            <p:cond delay="0"/>
                                          </p:stCondLst>
                                        </p:cTn>
                                        <p:tgtEl>
                                          <p:spTgt spid="188"/>
                                        </p:tgtEl>
                                        <p:attrNameLst>
                                          <p:attrName>style.visibility</p:attrName>
                                        </p:attrNameLst>
                                      </p:cBhvr>
                                      <p:to>
                                        <p:strVal val="visible"/>
                                      </p:to>
                                    </p:set>
                                    <p:animEffect transition="in" filter="fade">
                                      <p:cBhvr>
                                        <p:cTn id="43" dur="250"/>
                                        <p:tgtEl>
                                          <p:spTgt spid="188"/>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196"/>
                                        </p:tgtEl>
                                        <p:attrNameLst>
                                          <p:attrName>style.visibility</p:attrName>
                                        </p:attrNameLst>
                                      </p:cBhvr>
                                      <p:to>
                                        <p:strVal val="visible"/>
                                      </p:to>
                                    </p:set>
                                    <p:animEffect transition="in" filter="fade">
                                      <p:cBhvr>
                                        <p:cTn id="46" dur="250"/>
                                        <p:tgtEl>
                                          <p:spTgt spid="196"/>
                                        </p:tgtEl>
                                      </p:cBhvr>
                                    </p:animEffect>
                                  </p:childTnLst>
                                </p:cTn>
                              </p:par>
                              <p:par>
                                <p:cTn id="47" presetID="10" presetClass="entr" presetSubtype="0" fill="hold" grpId="2" nodeType="withEffect">
                                  <p:stCondLst>
                                    <p:cond delay="0"/>
                                  </p:stCondLst>
                                  <p:childTnLst>
                                    <p:set>
                                      <p:cBhvr>
                                        <p:cTn id="48" dur="1" fill="hold">
                                          <p:stCondLst>
                                            <p:cond delay="0"/>
                                          </p:stCondLst>
                                        </p:cTn>
                                        <p:tgtEl>
                                          <p:spTgt spid="195"/>
                                        </p:tgtEl>
                                        <p:attrNameLst>
                                          <p:attrName>style.visibility</p:attrName>
                                        </p:attrNameLst>
                                      </p:cBhvr>
                                      <p:to>
                                        <p:strVal val="visible"/>
                                      </p:to>
                                    </p:set>
                                    <p:animEffect transition="in" filter="fade">
                                      <p:cBhvr>
                                        <p:cTn id="49" dur="250"/>
                                        <p:tgtEl>
                                          <p:spTgt spid="195"/>
                                        </p:tgtEl>
                                      </p:cBhvr>
                                    </p:animEffect>
                                  </p:childTnLst>
                                </p:cTn>
                              </p:par>
                              <p:par>
                                <p:cTn id="50" presetID="10" presetClass="entr" presetSubtype="0" fill="hold" grpId="2" nodeType="withEffect">
                                  <p:stCondLst>
                                    <p:cond delay="0"/>
                                  </p:stCondLst>
                                  <p:childTnLst>
                                    <p:set>
                                      <p:cBhvr>
                                        <p:cTn id="51" dur="1" fill="hold">
                                          <p:stCondLst>
                                            <p:cond delay="0"/>
                                          </p:stCondLst>
                                        </p:cTn>
                                        <p:tgtEl>
                                          <p:spTgt spid="203"/>
                                        </p:tgtEl>
                                        <p:attrNameLst>
                                          <p:attrName>style.visibility</p:attrName>
                                        </p:attrNameLst>
                                      </p:cBhvr>
                                      <p:to>
                                        <p:strVal val="visible"/>
                                      </p:to>
                                    </p:set>
                                    <p:animEffect transition="in" filter="fade">
                                      <p:cBhvr>
                                        <p:cTn id="52" dur="250"/>
                                        <p:tgtEl>
                                          <p:spTgt spid="203"/>
                                        </p:tgtEl>
                                      </p:cBhvr>
                                    </p:animEffect>
                                  </p:childTnLst>
                                </p:cTn>
                              </p:par>
                              <p:par>
                                <p:cTn id="53" presetID="10" presetClass="entr" presetSubtype="0" fill="hold" grpId="2" nodeType="withEffect">
                                  <p:stCondLst>
                                    <p:cond delay="0"/>
                                  </p:stCondLst>
                                  <p:childTnLst>
                                    <p:set>
                                      <p:cBhvr>
                                        <p:cTn id="54" dur="1" fill="hold">
                                          <p:stCondLst>
                                            <p:cond delay="0"/>
                                          </p:stCondLst>
                                        </p:cTn>
                                        <p:tgtEl>
                                          <p:spTgt spid="205"/>
                                        </p:tgtEl>
                                        <p:attrNameLst>
                                          <p:attrName>style.visibility</p:attrName>
                                        </p:attrNameLst>
                                      </p:cBhvr>
                                      <p:to>
                                        <p:strVal val="visible"/>
                                      </p:to>
                                    </p:set>
                                    <p:animEffect transition="in" filter="fade">
                                      <p:cBhvr>
                                        <p:cTn id="55" dur="250"/>
                                        <p:tgtEl>
                                          <p:spTgt spid="205"/>
                                        </p:tgtEl>
                                      </p:cBhvr>
                                    </p:animEffect>
                                  </p:childTnLst>
                                </p:cTn>
                              </p:par>
                              <p:par>
                                <p:cTn id="56" presetID="10" presetClass="entr" presetSubtype="0" fill="hold" grpId="2" nodeType="withEffect">
                                  <p:stCondLst>
                                    <p:cond delay="0"/>
                                  </p:stCondLst>
                                  <p:childTnLst>
                                    <p:set>
                                      <p:cBhvr>
                                        <p:cTn id="57" dur="1" fill="hold">
                                          <p:stCondLst>
                                            <p:cond delay="0"/>
                                          </p:stCondLst>
                                        </p:cTn>
                                        <p:tgtEl>
                                          <p:spTgt spid="200"/>
                                        </p:tgtEl>
                                        <p:attrNameLst>
                                          <p:attrName>style.visibility</p:attrName>
                                        </p:attrNameLst>
                                      </p:cBhvr>
                                      <p:to>
                                        <p:strVal val="visible"/>
                                      </p:to>
                                    </p:set>
                                    <p:animEffect transition="in" filter="fade">
                                      <p:cBhvr>
                                        <p:cTn id="58" dur="250"/>
                                        <p:tgtEl>
                                          <p:spTgt spid="200"/>
                                        </p:tgtEl>
                                      </p:cBhvr>
                                    </p:animEffect>
                                  </p:childTnLst>
                                </p:cTn>
                              </p:par>
                              <p:par>
                                <p:cTn id="59" presetID="10" presetClass="entr" presetSubtype="0" fill="hold" grpId="2" nodeType="withEffect">
                                  <p:stCondLst>
                                    <p:cond delay="0"/>
                                  </p:stCondLst>
                                  <p:childTnLst>
                                    <p:set>
                                      <p:cBhvr>
                                        <p:cTn id="60" dur="1" fill="hold">
                                          <p:stCondLst>
                                            <p:cond delay="0"/>
                                          </p:stCondLst>
                                        </p:cTn>
                                        <p:tgtEl>
                                          <p:spTgt spid="199"/>
                                        </p:tgtEl>
                                        <p:attrNameLst>
                                          <p:attrName>style.visibility</p:attrName>
                                        </p:attrNameLst>
                                      </p:cBhvr>
                                      <p:to>
                                        <p:strVal val="visible"/>
                                      </p:to>
                                    </p:set>
                                    <p:animEffect transition="in" filter="fade">
                                      <p:cBhvr>
                                        <p:cTn id="61" dur="250"/>
                                        <p:tgtEl>
                                          <p:spTgt spid="199"/>
                                        </p:tgtEl>
                                      </p:cBhvr>
                                    </p:animEffect>
                                  </p:childTnLst>
                                </p:cTn>
                              </p:par>
                              <p:par>
                                <p:cTn id="62" presetID="10" presetClass="entr" presetSubtype="0" fill="hold" grpId="2" nodeType="withEffect">
                                  <p:stCondLst>
                                    <p:cond delay="0"/>
                                  </p:stCondLst>
                                  <p:childTnLst>
                                    <p:set>
                                      <p:cBhvr>
                                        <p:cTn id="63" dur="1" fill="hold">
                                          <p:stCondLst>
                                            <p:cond delay="0"/>
                                          </p:stCondLst>
                                        </p:cTn>
                                        <p:tgtEl>
                                          <p:spTgt spid="191"/>
                                        </p:tgtEl>
                                        <p:attrNameLst>
                                          <p:attrName>style.visibility</p:attrName>
                                        </p:attrNameLst>
                                      </p:cBhvr>
                                      <p:to>
                                        <p:strVal val="visible"/>
                                      </p:to>
                                    </p:set>
                                    <p:animEffect transition="in" filter="fade">
                                      <p:cBhvr>
                                        <p:cTn id="64" dur="250"/>
                                        <p:tgtEl>
                                          <p:spTgt spid="191"/>
                                        </p:tgtEl>
                                      </p:cBhvr>
                                    </p:animEffect>
                                  </p:childTnLst>
                                </p:cTn>
                              </p:par>
                              <p:par>
                                <p:cTn id="65" presetID="10" presetClass="entr" presetSubtype="0" fill="hold" grpId="2" nodeType="withEffect">
                                  <p:stCondLst>
                                    <p:cond delay="0"/>
                                  </p:stCondLst>
                                  <p:childTnLst>
                                    <p:set>
                                      <p:cBhvr>
                                        <p:cTn id="66" dur="1" fill="hold">
                                          <p:stCondLst>
                                            <p:cond delay="0"/>
                                          </p:stCondLst>
                                        </p:cTn>
                                        <p:tgtEl>
                                          <p:spTgt spid="190"/>
                                        </p:tgtEl>
                                        <p:attrNameLst>
                                          <p:attrName>style.visibility</p:attrName>
                                        </p:attrNameLst>
                                      </p:cBhvr>
                                      <p:to>
                                        <p:strVal val="visible"/>
                                      </p:to>
                                    </p:set>
                                    <p:animEffect transition="in" filter="fade">
                                      <p:cBhvr>
                                        <p:cTn id="67" dur="250"/>
                                        <p:tgtEl>
                                          <p:spTgt spid="190"/>
                                        </p:tgtEl>
                                      </p:cBhvr>
                                    </p:animEffect>
                                  </p:childTnLst>
                                </p:cTn>
                              </p:par>
                              <p:par>
                                <p:cTn id="68" presetID="10" presetClass="entr" presetSubtype="0" fill="hold" grpId="2" nodeType="withEffect">
                                  <p:stCondLst>
                                    <p:cond delay="0"/>
                                  </p:stCondLst>
                                  <p:childTnLst>
                                    <p:set>
                                      <p:cBhvr>
                                        <p:cTn id="69" dur="1" fill="hold">
                                          <p:stCondLst>
                                            <p:cond delay="0"/>
                                          </p:stCondLst>
                                        </p:cTn>
                                        <p:tgtEl>
                                          <p:spTgt spid="184"/>
                                        </p:tgtEl>
                                        <p:attrNameLst>
                                          <p:attrName>style.visibility</p:attrName>
                                        </p:attrNameLst>
                                      </p:cBhvr>
                                      <p:to>
                                        <p:strVal val="visible"/>
                                      </p:to>
                                    </p:set>
                                    <p:animEffect transition="in" filter="fade">
                                      <p:cBhvr>
                                        <p:cTn id="70" dur="250"/>
                                        <p:tgtEl>
                                          <p:spTgt spid="184"/>
                                        </p:tgtEl>
                                      </p:cBhvr>
                                    </p:animEffect>
                                  </p:childTnLst>
                                </p:cTn>
                              </p:par>
                              <p:par>
                                <p:cTn id="71" presetID="10" presetClass="entr" presetSubtype="0" fill="hold" grpId="2" nodeType="withEffect">
                                  <p:stCondLst>
                                    <p:cond delay="0"/>
                                  </p:stCondLst>
                                  <p:childTnLst>
                                    <p:set>
                                      <p:cBhvr>
                                        <p:cTn id="72" dur="1" fill="hold">
                                          <p:stCondLst>
                                            <p:cond delay="0"/>
                                          </p:stCondLst>
                                        </p:cTn>
                                        <p:tgtEl>
                                          <p:spTgt spid="220"/>
                                        </p:tgtEl>
                                        <p:attrNameLst>
                                          <p:attrName>style.visibility</p:attrName>
                                        </p:attrNameLst>
                                      </p:cBhvr>
                                      <p:to>
                                        <p:strVal val="visible"/>
                                      </p:to>
                                    </p:set>
                                    <p:animEffect transition="in" filter="fade">
                                      <p:cBhvr>
                                        <p:cTn id="73" dur="250"/>
                                        <p:tgtEl>
                                          <p:spTgt spid="220"/>
                                        </p:tgtEl>
                                      </p:cBhvr>
                                    </p:animEffect>
                                  </p:childTnLst>
                                </p:cTn>
                              </p:par>
                              <p:par>
                                <p:cTn id="74" presetID="10" presetClass="entr" presetSubtype="0" fill="hold" grpId="2" nodeType="withEffect">
                                  <p:stCondLst>
                                    <p:cond delay="0"/>
                                  </p:stCondLst>
                                  <p:childTnLst>
                                    <p:set>
                                      <p:cBhvr>
                                        <p:cTn id="75" dur="1" fill="hold">
                                          <p:stCondLst>
                                            <p:cond delay="0"/>
                                          </p:stCondLst>
                                        </p:cTn>
                                        <p:tgtEl>
                                          <p:spTgt spid="222"/>
                                        </p:tgtEl>
                                        <p:attrNameLst>
                                          <p:attrName>style.visibility</p:attrName>
                                        </p:attrNameLst>
                                      </p:cBhvr>
                                      <p:to>
                                        <p:strVal val="visible"/>
                                      </p:to>
                                    </p:set>
                                    <p:animEffect transition="in" filter="fade">
                                      <p:cBhvr>
                                        <p:cTn id="76" dur="250"/>
                                        <p:tgtEl>
                                          <p:spTgt spid="222"/>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83"/>
                                        </p:tgtEl>
                                        <p:attrNameLst>
                                          <p:attrName>style.visibility</p:attrName>
                                        </p:attrNameLst>
                                      </p:cBhvr>
                                      <p:to>
                                        <p:strVal val="visible"/>
                                      </p:to>
                                    </p:set>
                                    <p:animEffect transition="in" filter="fade">
                                      <p:cBhvr>
                                        <p:cTn id="79" dur="250"/>
                                        <p:tgtEl>
                                          <p:spTgt spid="183"/>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89"/>
                                        </p:tgtEl>
                                        <p:attrNameLst>
                                          <p:attrName>style.visibility</p:attrName>
                                        </p:attrNameLst>
                                      </p:cBhvr>
                                      <p:to>
                                        <p:strVal val="visible"/>
                                      </p:to>
                                    </p:set>
                                    <p:animEffect transition="in" filter="fade">
                                      <p:cBhvr>
                                        <p:cTn id="82" dur="250"/>
                                        <p:tgtEl>
                                          <p:spTgt spid="189"/>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fade">
                                      <p:cBhvr>
                                        <p:cTn id="85" dur="250"/>
                                        <p:tgtEl>
                                          <p:spTgt spid="197"/>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198"/>
                                        </p:tgtEl>
                                        <p:attrNameLst>
                                          <p:attrName>style.visibility</p:attrName>
                                        </p:attrNameLst>
                                      </p:cBhvr>
                                      <p:to>
                                        <p:strVal val="visible"/>
                                      </p:to>
                                    </p:set>
                                    <p:animEffect transition="in" filter="fade">
                                      <p:cBhvr>
                                        <p:cTn id="88" dur="250"/>
                                        <p:tgtEl>
                                          <p:spTgt spid="198"/>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204"/>
                                        </p:tgtEl>
                                        <p:attrNameLst>
                                          <p:attrName>style.visibility</p:attrName>
                                        </p:attrNameLst>
                                      </p:cBhvr>
                                      <p:to>
                                        <p:strVal val="visible"/>
                                      </p:to>
                                    </p:set>
                                    <p:animEffect transition="in" filter="fade">
                                      <p:cBhvr>
                                        <p:cTn id="91" dur="250"/>
                                        <p:tgtEl>
                                          <p:spTgt spid="204"/>
                                        </p:tgtEl>
                                      </p:cBhvr>
                                    </p:animEffect>
                                  </p:childTnLst>
                                </p:cTn>
                              </p:par>
                              <p:par>
                                <p:cTn id="92" presetID="10" presetClass="entr" presetSubtype="0" fill="hold" grpId="1" nodeType="withEffect">
                                  <p:stCondLst>
                                    <p:cond delay="0"/>
                                  </p:stCondLst>
                                  <p:childTnLst>
                                    <p:set>
                                      <p:cBhvr>
                                        <p:cTn id="93" dur="1" fill="hold">
                                          <p:stCondLst>
                                            <p:cond delay="0"/>
                                          </p:stCondLst>
                                        </p:cTn>
                                        <p:tgtEl>
                                          <p:spTgt spid="202"/>
                                        </p:tgtEl>
                                        <p:attrNameLst>
                                          <p:attrName>style.visibility</p:attrName>
                                        </p:attrNameLst>
                                      </p:cBhvr>
                                      <p:to>
                                        <p:strVal val="visible"/>
                                      </p:to>
                                    </p:set>
                                    <p:animEffect transition="in" filter="fade">
                                      <p:cBhvr>
                                        <p:cTn id="94" dur="250"/>
                                        <p:tgtEl>
                                          <p:spTgt spid="202"/>
                                        </p:tgtEl>
                                      </p:cBhvr>
                                    </p:animEffect>
                                  </p:childTnLst>
                                </p:cTn>
                              </p:par>
                              <p:par>
                                <p:cTn id="95" presetID="10" presetClass="entr" presetSubtype="0" fill="hold" grpId="1" nodeType="withEffect">
                                  <p:stCondLst>
                                    <p:cond delay="0"/>
                                  </p:stCondLst>
                                  <p:childTnLst>
                                    <p:set>
                                      <p:cBhvr>
                                        <p:cTn id="96" dur="1" fill="hold">
                                          <p:stCondLst>
                                            <p:cond delay="0"/>
                                          </p:stCondLst>
                                        </p:cTn>
                                        <p:tgtEl>
                                          <p:spTgt spid="194"/>
                                        </p:tgtEl>
                                        <p:attrNameLst>
                                          <p:attrName>style.visibility</p:attrName>
                                        </p:attrNameLst>
                                      </p:cBhvr>
                                      <p:to>
                                        <p:strVal val="visible"/>
                                      </p:to>
                                    </p:set>
                                    <p:animEffect transition="in" filter="fade">
                                      <p:cBhvr>
                                        <p:cTn id="97" dur="250"/>
                                        <p:tgtEl>
                                          <p:spTgt spid="194"/>
                                        </p:tgtEl>
                                      </p:cBhvr>
                                    </p:animEffect>
                                  </p:childTnLst>
                                </p:cTn>
                              </p:par>
                              <p:par>
                                <p:cTn id="98" presetID="10" presetClass="entr" presetSubtype="0" fill="hold" grpId="1" nodeType="withEffect">
                                  <p:stCondLst>
                                    <p:cond delay="0"/>
                                  </p:stCondLst>
                                  <p:childTnLst>
                                    <p:set>
                                      <p:cBhvr>
                                        <p:cTn id="99" dur="1" fill="hold">
                                          <p:stCondLst>
                                            <p:cond delay="0"/>
                                          </p:stCondLst>
                                        </p:cTn>
                                        <p:tgtEl>
                                          <p:spTgt spid="193"/>
                                        </p:tgtEl>
                                        <p:attrNameLst>
                                          <p:attrName>style.visibility</p:attrName>
                                        </p:attrNameLst>
                                      </p:cBhvr>
                                      <p:to>
                                        <p:strVal val="visible"/>
                                      </p:to>
                                    </p:set>
                                    <p:animEffect transition="in" filter="fade">
                                      <p:cBhvr>
                                        <p:cTn id="100" dur="250"/>
                                        <p:tgtEl>
                                          <p:spTgt spid="193"/>
                                        </p:tgtEl>
                                      </p:cBhvr>
                                    </p:animEffect>
                                  </p:childTnLst>
                                </p:cTn>
                              </p:par>
                              <p:par>
                                <p:cTn id="101" presetID="10" presetClass="entr" presetSubtype="0" fill="hold" grpId="1" nodeType="withEffect">
                                  <p:stCondLst>
                                    <p:cond delay="0"/>
                                  </p:stCondLst>
                                  <p:childTnLst>
                                    <p:set>
                                      <p:cBhvr>
                                        <p:cTn id="102" dur="1" fill="hold">
                                          <p:stCondLst>
                                            <p:cond delay="0"/>
                                          </p:stCondLst>
                                        </p:cTn>
                                        <p:tgtEl>
                                          <p:spTgt spid="187"/>
                                        </p:tgtEl>
                                        <p:attrNameLst>
                                          <p:attrName>style.visibility</p:attrName>
                                        </p:attrNameLst>
                                      </p:cBhvr>
                                      <p:to>
                                        <p:strVal val="visible"/>
                                      </p:to>
                                    </p:set>
                                    <p:animEffect transition="in" filter="fade">
                                      <p:cBhvr>
                                        <p:cTn id="103" dur="250"/>
                                        <p:tgtEl>
                                          <p:spTgt spid="187"/>
                                        </p:tgtEl>
                                      </p:cBhvr>
                                    </p:animEffect>
                                  </p:childTnLst>
                                </p:cTn>
                              </p:par>
                              <p:par>
                                <p:cTn id="104" presetID="10" presetClass="entr" presetSubtype="0" fill="hold" grpId="1" nodeType="withEffect">
                                  <p:stCondLst>
                                    <p:cond delay="0"/>
                                  </p:stCondLst>
                                  <p:childTnLst>
                                    <p:set>
                                      <p:cBhvr>
                                        <p:cTn id="105" dur="1" fill="hold">
                                          <p:stCondLst>
                                            <p:cond delay="0"/>
                                          </p:stCondLst>
                                        </p:cTn>
                                        <p:tgtEl>
                                          <p:spTgt spid="181"/>
                                        </p:tgtEl>
                                        <p:attrNameLst>
                                          <p:attrName>style.visibility</p:attrName>
                                        </p:attrNameLst>
                                      </p:cBhvr>
                                      <p:to>
                                        <p:strVal val="visible"/>
                                      </p:to>
                                    </p:set>
                                    <p:animEffect transition="in" filter="fade">
                                      <p:cBhvr>
                                        <p:cTn id="106" dur="250"/>
                                        <p:tgtEl>
                                          <p:spTgt spid="181"/>
                                        </p:tgtEl>
                                      </p:cBhvr>
                                    </p:animEffect>
                                  </p:childTnLst>
                                </p:cTn>
                              </p:par>
                              <p:par>
                                <p:cTn id="107" presetID="10" presetClass="entr" presetSubtype="0" fill="hold" grpId="1" nodeType="with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fade">
                                      <p:cBhvr>
                                        <p:cTn id="109" dur="250"/>
                                        <p:tgtEl>
                                          <p:spTgt spid="219"/>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221"/>
                                        </p:tgtEl>
                                        <p:attrNameLst>
                                          <p:attrName>style.visibility</p:attrName>
                                        </p:attrNameLst>
                                      </p:cBhvr>
                                      <p:to>
                                        <p:strVal val="visible"/>
                                      </p:to>
                                    </p:set>
                                    <p:animEffect transition="in" filter="fade">
                                      <p:cBhvr>
                                        <p:cTn id="112" dur="250"/>
                                        <p:tgtEl>
                                          <p:spTgt spid="221"/>
                                        </p:tgtEl>
                                      </p:cBhvr>
                                    </p:animEffect>
                                  </p:childTnLst>
                                </p:cTn>
                              </p:par>
                              <p:par>
                                <p:cTn id="113" presetID="10" presetClass="entr" presetSubtype="0" fill="hold" grpId="0" nodeType="withEffect" nodePh="1">
                                  <p:stCondLst>
                                    <p:cond delay="0"/>
                                  </p:stCondLst>
                                  <p:endCondLst>
                                    <p:cond evt="begin" delay="0">
                                      <p:tn val="113"/>
                                    </p:cond>
                                  </p:endCondLst>
                                  <p:childTnLst>
                                    <p:set>
                                      <p:cBhvr>
                                        <p:cTn id="114" dur="1" fill="hold">
                                          <p:stCondLst>
                                            <p:cond delay="0"/>
                                          </p:stCondLst>
                                        </p:cTn>
                                        <p:tgtEl>
                                          <p:spTgt spid="170"/>
                                        </p:tgtEl>
                                        <p:attrNameLst>
                                          <p:attrName>style.visibility</p:attrName>
                                        </p:attrNameLst>
                                      </p:cBhvr>
                                      <p:to>
                                        <p:strVal val="visible"/>
                                      </p:to>
                                    </p:set>
                                    <p:animEffect transition="in" filter="fade">
                                      <p:cBhvr>
                                        <p:cTn id="115" dur="250"/>
                                        <p:tgtEl>
                                          <p:spTgt spid="17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71"/>
                                        </p:tgtEl>
                                        <p:attrNameLst>
                                          <p:attrName>style.visibility</p:attrName>
                                        </p:attrNameLst>
                                      </p:cBhvr>
                                      <p:to>
                                        <p:strVal val="visible"/>
                                      </p:to>
                                    </p:set>
                                    <p:animEffect transition="in" filter="fade">
                                      <p:cBhvr>
                                        <p:cTn id="118" dur="250"/>
                                        <p:tgtEl>
                                          <p:spTgt spid="17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72"/>
                                        </p:tgtEl>
                                        <p:attrNameLst>
                                          <p:attrName>style.visibility</p:attrName>
                                        </p:attrNameLst>
                                      </p:cBhvr>
                                      <p:to>
                                        <p:strVal val="visible"/>
                                      </p:to>
                                    </p:set>
                                    <p:animEffect transition="in" filter="fade">
                                      <p:cBhvr>
                                        <p:cTn id="121" dur="250"/>
                                        <p:tgtEl>
                                          <p:spTgt spid="17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73"/>
                                        </p:tgtEl>
                                        <p:attrNameLst>
                                          <p:attrName>style.visibility</p:attrName>
                                        </p:attrNameLst>
                                      </p:cBhvr>
                                      <p:to>
                                        <p:strVal val="visible"/>
                                      </p:to>
                                    </p:set>
                                    <p:animEffect transition="in" filter="fade">
                                      <p:cBhvr>
                                        <p:cTn id="124" dur="250"/>
                                        <p:tgtEl>
                                          <p:spTgt spid="17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74"/>
                                        </p:tgtEl>
                                        <p:attrNameLst>
                                          <p:attrName>style.visibility</p:attrName>
                                        </p:attrNameLst>
                                      </p:cBhvr>
                                      <p:to>
                                        <p:strVal val="visible"/>
                                      </p:to>
                                    </p:set>
                                    <p:animEffect transition="in" filter="fade">
                                      <p:cBhvr>
                                        <p:cTn id="127" dur="250"/>
                                        <p:tgtEl>
                                          <p:spTgt spid="17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75"/>
                                        </p:tgtEl>
                                        <p:attrNameLst>
                                          <p:attrName>style.visibility</p:attrName>
                                        </p:attrNameLst>
                                      </p:cBhvr>
                                      <p:to>
                                        <p:strVal val="visible"/>
                                      </p:to>
                                    </p:set>
                                    <p:animEffect transition="in" filter="fade">
                                      <p:cBhvr>
                                        <p:cTn id="130" dur="250"/>
                                        <p:tgtEl>
                                          <p:spTgt spid="175"/>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76"/>
                                        </p:tgtEl>
                                        <p:attrNameLst>
                                          <p:attrName>style.visibility</p:attrName>
                                        </p:attrNameLst>
                                      </p:cBhvr>
                                      <p:to>
                                        <p:strVal val="visible"/>
                                      </p:to>
                                    </p:set>
                                    <p:animEffect transition="in" filter="fade">
                                      <p:cBhvr>
                                        <p:cTn id="133" dur="250"/>
                                        <p:tgtEl>
                                          <p:spTgt spid="176"/>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77"/>
                                        </p:tgtEl>
                                        <p:attrNameLst>
                                          <p:attrName>style.visibility</p:attrName>
                                        </p:attrNameLst>
                                      </p:cBhvr>
                                      <p:to>
                                        <p:strVal val="visible"/>
                                      </p:to>
                                    </p:set>
                                    <p:animEffect transition="in" filter="fade">
                                      <p:cBhvr>
                                        <p:cTn id="136" dur="250"/>
                                        <p:tgtEl>
                                          <p:spTgt spid="17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78"/>
                                        </p:tgtEl>
                                        <p:attrNameLst>
                                          <p:attrName>style.visibility</p:attrName>
                                        </p:attrNameLst>
                                      </p:cBhvr>
                                      <p:to>
                                        <p:strVal val="visible"/>
                                      </p:to>
                                    </p:set>
                                    <p:animEffect transition="in" filter="fade">
                                      <p:cBhvr>
                                        <p:cTn id="139" dur="250"/>
                                        <p:tgtEl>
                                          <p:spTgt spid="17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79"/>
                                        </p:tgtEl>
                                        <p:attrNameLst>
                                          <p:attrName>style.visibility</p:attrName>
                                        </p:attrNameLst>
                                      </p:cBhvr>
                                      <p:to>
                                        <p:strVal val="visible"/>
                                      </p:to>
                                    </p:set>
                                    <p:animEffect transition="in" filter="fade">
                                      <p:cBhvr>
                                        <p:cTn id="142" dur="250"/>
                                        <p:tgtEl>
                                          <p:spTgt spid="17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0"/>
                                        </p:tgtEl>
                                        <p:attrNameLst>
                                          <p:attrName>style.visibility</p:attrName>
                                        </p:attrNameLst>
                                      </p:cBhvr>
                                      <p:to>
                                        <p:strVal val="visible"/>
                                      </p:to>
                                    </p:set>
                                    <p:animEffect transition="in" filter="fade">
                                      <p:cBhvr>
                                        <p:cTn id="145" dur="250"/>
                                        <p:tgtEl>
                                          <p:spTgt spid="18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5"/>
                                        </p:tgtEl>
                                        <p:attrNameLst>
                                          <p:attrName>style.visibility</p:attrName>
                                        </p:attrNameLst>
                                      </p:cBhvr>
                                      <p:to>
                                        <p:strVal val="visible"/>
                                      </p:to>
                                    </p:set>
                                    <p:animEffect transition="in" filter="fade">
                                      <p:cBhvr>
                                        <p:cTn id="148" dur="250"/>
                                        <p:tgtEl>
                                          <p:spTgt spid="18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fade">
                                      <p:cBhvr>
                                        <p:cTn id="151" dur="250"/>
                                        <p:tgtEl>
                                          <p:spTgt spid="18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92"/>
                                        </p:tgtEl>
                                        <p:attrNameLst>
                                          <p:attrName>style.visibility</p:attrName>
                                        </p:attrNameLst>
                                      </p:cBhvr>
                                      <p:to>
                                        <p:strVal val="visible"/>
                                      </p:to>
                                    </p:set>
                                    <p:animEffect transition="in" filter="fade">
                                      <p:cBhvr>
                                        <p:cTn id="154" dur="250"/>
                                        <p:tgtEl>
                                          <p:spTgt spid="19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01"/>
                                        </p:tgtEl>
                                        <p:attrNameLst>
                                          <p:attrName>style.visibility</p:attrName>
                                        </p:attrNameLst>
                                      </p:cBhvr>
                                      <p:to>
                                        <p:strVal val="visible"/>
                                      </p:to>
                                    </p:set>
                                    <p:animEffect transition="in" filter="fade">
                                      <p:cBhvr>
                                        <p:cTn id="157" dur="250"/>
                                        <p:tgtEl>
                                          <p:spTgt spid="20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06"/>
                                        </p:tgtEl>
                                        <p:attrNameLst>
                                          <p:attrName>style.visibility</p:attrName>
                                        </p:attrNameLst>
                                      </p:cBhvr>
                                      <p:to>
                                        <p:strVal val="visible"/>
                                      </p:to>
                                    </p:set>
                                    <p:animEffect transition="in" filter="fade">
                                      <p:cBhvr>
                                        <p:cTn id="160" dur="250"/>
                                        <p:tgtEl>
                                          <p:spTgt spid="20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07"/>
                                        </p:tgtEl>
                                        <p:attrNameLst>
                                          <p:attrName>style.visibility</p:attrName>
                                        </p:attrNameLst>
                                      </p:cBhvr>
                                      <p:to>
                                        <p:strVal val="visible"/>
                                      </p:to>
                                    </p:set>
                                    <p:animEffect transition="in" filter="fade">
                                      <p:cBhvr>
                                        <p:cTn id="163" dur="250"/>
                                        <p:tgtEl>
                                          <p:spTgt spid="20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208"/>
                                        </p:tgtEl>
                                        <p:attrNameLst>
                                          <p:attrName>style.visibility</p:attrName>
                                        </p:attrNameLst>
                                      </p:cBhvr>
                                      <p:to>
                                        <p:strVal val="visible"/>
                                      </p:to>
                                    </p:set>
                                    <p:animEffect transition="in" filter="fade">
                                      <p:cBhvr>
                                        <p:cTn id="166" dur="250"/>
                                        <p:tgtEl>
                                          <p:spTgt spid="20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09"/>
                                        </p:tgtEl>
                                        <p:attrNameLst>
                                          <p:attrName>style.visibility</p:attrName>
                                        </p:attrNameLst>
                                      </p:cBhvr>
                                      <p:to>
                                        <p:strVal val="visible"/>
                                      </p:to>
                                    </p:set>
                                    <p:animEffect transition="in" filter="fade">
                                      <p:cBhvr>
                                        <p:cTn id="169" dur="250"/>
                                        <p:tgtEl>
                                          <p:spTgt spid="20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210"/>
                                        </p:tgtEl>
                                        <p:attrNameLst>
                                          <p:attrName>style.visibility</p:attrName>
                                        </p:attrNameLst>
                                      </p:cBhvr>
                                      <p:to>
                                        <p:strVal val="visible"/>
                                      </p:to>
                                    </p:set>
                                    <p:animEffect transition="in" filter="fade">
                                      <p:cBhvr>
                                        <p:cTn id="172" dur="250"/>
                                        <p:tgtEl>
                                          <p:spTgt spid="210"/>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11"/>
                                        </p:tgtEl>
                                        <p:attrNameLst>
                                          <p:attrName>style.visibility</p:attrName>
                                        </p:attrNameLst>
                                      </p:cBhvr>
                                      <p:to>
                                        <p:strVal val="visible"/>
                                      </p:to>
                                    </p:set>
                                    <p:animEffect transition="in" filter="fade">
                                      <p:cBhvr>
                                        <p:cTn id="175" dur="250"/>
                                        <p:tgtEl>
                                          <p:spTgt spid="211"/>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212"/>
                                        </p:tgtEl>
                                        <p:attrNameLst>
                                          <p:attrName>style.visibility</p:attrName>
                                        </p:attrNameLst>
                                      </p:cBhvr>
                                      <p:to>
                                        <p:strVal val="visible"/>
                                      </p:to>
                                    </p:set>
                                    <p:animEffect transition="in" filter="fade">
                                      <p:cBhvr>
                                        <p:cTn id="178" dur="250"/>
                                        <p:tgtEl>
                                          <p:spTgt spid="212"/>
                                        </p:tgtEl>
                                      </p:cBhvr>
                                    </p:animEffect>
                                  </p:childTnLst>
                                </p:cTn>
                              </p:par>
                            </p:childTnLst>
                          </p:cTn>
                        </p:par>
                      </p:childTnLst>
                    </p:cTn>
                  </p:par>
                  <p:par>
                    <p:cTn id="179" fill="hold">
                      <p:stCondLst>
                        <p:cond delay="indefinite"/>
                      </p:stCondLst>
                      <p:childTnLst>
                        <p:par>
                          <p:cTn id="180" fill="hold">
                            <p:stCondLst>
                              <p:cond delay="0"/>
                            </p:stCondLst>
                            <p:childTnLst>
                              <p:par>
                                <p:cTn id="181" presetID="3" presetClass="emph" presetSubtype="2" fill="hold" grpId="0" nodeType="clickEffect">
                                  <p:stCondLst>
                                    <p:cond delay="0"/>
                                  </p:stCondLst>
                                  <p:childTnLst>
                                    <p:animClr clrSpc="rgb" dir="cw">
                                      <p:cBhvr override="childStyle">
                                        <p:cTn id="182" dur="250" fill="hold"/>
                                        <p:tgtEl>
                                          <p:spTgt spid="182"/>
                                        </p:tgtEl>
                                        <p:attrNameLst>
                                          <p:attrName>style.color</p:attrName>
                                        </p:attrNameLst>
                                      </p:cBhvr>
                                      <p:to>
                                        <a:srgbClr val="BFBFBF"/>
                                      </p:to>
                                    </p:animClr>
                                  </p:childTnLst>
                                </p:cTn>
                              </p:par>
                              <p:par>
                                <p:cTn id="183" presetID="3" presetClass="emph" presetSubtype="2" fill="hold" grpId="0" nodeType="withEffect">
                                  <p:stCondLst>
                                    <p:cond delay="0"/>
                                  </p:stCondLst>
                                  <p:childTnLst>
                                    <p:animClr clrSpc="rgb" dir="cw">
                                      <p:cBhvr override="childStyle">
                                        <p:cTn id="184" dur="250" fill="hold"/>
                                        <p:tgtEl>
                                          <p:spTgt spid="188"/>
                                        </p:tgtEl>
                                        <p:attrNameLst>
                                          <p:attrName>style.color</p:attrName>
                                        </p:attrNameLst>
                                      </p:cBhvr>
                                      <p:to>
                                        <a:srgbClr val="BFBFBF"/>
                                      </p:to>
                                    </p:animClr>
                                  </p:childTnLst>
                                </p:cTn>
                              </p:par>
                              <p:par>
                                <p:cTn id="185" presetID="3" presetClass="emph" presetSubtype="2" fill="hold" grpId="0" nodeType="withEffect">
                                  <p:stCondLst>
                                    <p:cond delay="0"/>
                                  </p:stCondLst>
                                  <p:childTnLst>
                                    <p:animClr clrSpc="rgb" dir="cw">
                                      <p:cBhvr override="childStyle">
                                        <p:cTn id="186" dur="250" fill="hold"/>
                                        <p:tgtEl>
                                          <p:spTgt spid="196"/>
                                        </p:tgtEl>
                                        <p:attrNameLst>
                                          <p:attrName>style.color</p:attrName>
                                        </p:attrNameLst>
                                      </p:cBhvr>
                                      <p:to>
                                        <a:srgbClr val="BFBFBF"/>
                                      </p:to>
                                    </p:animClr>
                                  </p:childTnLst>
                                </p:cTn>
                              </p:par>
                              <p:par>
                                <p:cTn id="187" presetID="3" presetClass="emph" presetSubtype="2" fill="hold" grpId="0" nodeType="withEffect">
                                  <p:stCondLst>
                                    <p:cond delay="0"/>
                                  </p:stCondLst>
                                  <p:childTnLst>
                                    <p:animClr clrSpc="rgb" dir="cw">
                                      <p:cBhvr override="childStyle">
                                        <p:cTn id="188" dur="250" fill="hold"/>
                                        <p:tgtEl>
                                          <p:spTgt spid="195"/>
                                        </p:tgtEl>
                                        <p:attrNameLst>
                                          <p:attrName>style.color</p:attrName>
                                        </p:attrNameLst>
                                      </p:cBhvr>
                                      <p:to>
                                        <a:srgbClr val="BFBFBF"/>
                                      </p:to>
                                    </p:animClr>
                                  </p:childTnLst>
                                </p:cTn>
                              </p:par>
                              <p:par>
                                <p:cTn id="189" presetID="3" presetClass="emph" presetSubtype="2" fill="hold" grpId="0" nodeType="withEffect">
                                  <p:stCondLst>
                                    <p:cond delay="0"/>
                                  </p:stCondLst>
                                  <p:childTnLst>
                                    <p:animClr clrSpc="rgb" dir="cw">
                                      <p:cBhvr override="childStyle">
                                        <p:cTn id="190" dur="250" fill="hold"/>
                                        <p:tgtEl>
                                          <p:spTgt spid="203"/>
                                        </p:tgtEl>
                                        <p:attrNameLst>
                                          <p:attrName>style.color</p:attrName>
                                        </p:attrNameLst>
                                      </p:cBhvr>
                                      <p:to>
                                        <a:srgbClr val="BFBFBF"/>
                                      </p:to>
                                    </p:animClr>
                                  </p:childTnLst>
                                </p:cTn>
                              </p:par>
                              <p:par>
                                <p:cTn id="191" presetID="3" presetClass="emph" presetSubtype="2" fill="hold" grpId="0" nodeType="withEffect">
                                  <p:stCondLst>
                                    <p:cond delay="0"/>
                                  </p:stCondLst>
                                  <p:childTnLst>
                                    <p:animClr clrSpc="rgb" dir="cw">
                                      <p:cBhvr override="childStyle">
                                        <p:cTn id="192" dur="250" fill="hold"/>
                                        <p:tgtEl>
                                          <p:spTgt spid="205"/>
                                        </p:tgtEl>
                                        <p:attrNameLst>
                                          <p:attrName>style.color</p:attrName>
                                        </p:attrNameLst>
                                      </p:cBhvr>
                                      <p:to>
                                        <a:srgbClr val="BFBFBF"/>
                                      </p:to>
                                    </p:animClr>
                                  </p:childTnLst>
                                </p:cTn>
                              </p:par>
                              <p:par>
                                <p:cTn id="193" presetID="3" presetClass="emph" presetSubtype="2" fill="hold" grpId="0" nodeType="withEffect">
                                  <p:stCondLst>
                                    <p:cond delay="0"/>
                                  </p:stCondLst>
                                  <p:childTnLst>
                                    <p:animClr clrSpc="rgb" dir="cw">
                                      <p:cBhvr override="childStyle">
                                        <p:cTn id="194" dur="250" fill="hold"/>
                                        <p:tgtEl>
                                          <p:spTgt spid="200"/>
                                        </p:tgtEl>
                                        <p:attrNameLst>
                                          <p:attrName>style.color</p:attrName>
                                        </p:attrNameLst>
                                      </p:cBhvr>
                                      <p:to>
                                        <a:srgbClr val="BFBFBF"/>
                                      </p:to>
                                    </p:animClr>
                                  </p:childTnLst>
                                </p:cTn>
                              </p:par>
                              <p:par>
                                <p:cTn id="195" presetID="3" presetClass="emph" presetSubtype="2" fill="hold" grpId="0" nodeType="withEffect">
                                  <p:stCondLst>
                                    <p:cond delay="0"/>
                                  </p:stCondLst>
                                  <p:childTnLst>
                                    <p:animClr clrSpc="rgb" dir="cw">
                                      <p:cBhvr override="childStyle">
                                        <p:cTn id="196" dur="250" fill="hold"/>
                                        <p:tgtEl>
                                          <p:spTgt spid="199"/>
                                        </p:tgtEl>
                                        <p:attrNameLst>
                                          <p:attrName>style.color</p:attrName>
                                        </p:attrNameLst>
                                      </p:cBhvr>
                                      <p:to>
                                        <a:srgbClr val="BFBFBF"/>
                                      </p:to>
                                    </p:animClr>
                                  </p:childTnLst>
                                </p:cTn>
                              </p:par>
                              <p:par>
                                <p:cTn id="197" presetID="3" presetClass="emph" presetSubtype="2" fill="hold" grpId="0" nodeType="withEffect">
                                  <p:stCondLst>
                                    <p:cond delay="0"/>
                                  </p:stCondLst>
                                  <p:childTnLst>
                                    <p:animClr clrSpc="rgb" dir="cw">
                                      <p:cBhvr override="childStyle">
                                        <p:cTn id="198" dur="250" fill="hold"/>
                                        <p:tgtEl>
                                          <p:spTgt spid="191"/>
                                        </p:tgtEl>
                                        <p:attrNameLst>
                                          <p:attrName>style.color</p:attrName>
                                        </p:attrNameLst>
                                      </p:cBhvr>
                                      <p:to>
                                        <a:srgbClr val="BFBFBF"/>
                                      </p:to>
                                    </p:animClr>
                                  </p:childTnLst>
                                </p:cTn>
                              </p:par>
                              <p:par>
                                <p:cTn id="199" presetID="3" presetClass="emph" presetSubtype="2" fill="hold" grpId="0" nodeType="withEffect">
                                  <p:stCondLst>
                                    <p:cond delay="0"/>
                                  </p:stCondLst>
                                  <p:childTnLst>
                                    <p:animClr clrSpc="rgb" dir="cw">
                                      <p:cBhvr override="childStyle">
                                        <p:cTn id="200" dur="250" fill="hold"/>
                                        <p:tgtEl>
                                          <p:spTgt spid="190"/>
                                        </p:tgtEl>
                                        <p:attrNameLst>
                                          <p:attrName>style.color</p:attrName>
                                        </p:attrNameLst>
                                      </p:cBhvr>
                                      <p:to>
                                        <a:srgbClr val="BFBFBF"/>
                                      </p:to>
                                    </p:animClr>
                                  </p:childTnLst>
                                </p:cTn>
                              </p:par>
                              <p:par>
                                <p:cTn id="201" presetID="3" presetClass="emph" presetSubtype="2" fill="hold" grpId="0" nodeType="withEffect">
                                  <p:stCondLst>
                                    <p:cond delay="0"/>
                                  </p:stCondLst>
                                  <p:childTnLst>
                                    <p:animClr clrSpc="rgb" dir="cw">
                                      <p:cBhvr override="childStyle">
                                        <p:cTn id="202" dur="250" fill="hold"/>
                                        <p:tgtEl>
                                          <p:spTgt spid="184"/>
                                        </p:tgtEl>
                                        <p:attrNameLst>
                                          <p:attrName>style.color</p:attrName>
                                        </p:attrNameLst>
                                      </p:cBhvr>
                                      <p:to>
                                        <a:srgbClr val="BFBFBF"/>
                                      </p:to>
                                    </p:animClr>
                                  </p:childTnLst>
                                </p:cTn>
                              </p:par>
                              <p:par>
                                <p:cTn id="203" presetID="10" presetClass="entr" presetSubtype="0" fill="hold" nodeType="withEffect">
                                  <p:stCondLst>
                                    <p:cond delay="0"/>
                                  </p:stCondLst>
                                  <p:childTnLst>
                                    <p:set>
                                      <p:cBhvr>
                                        <p:cTn id="204" dur="1" fill="hold">
                                          <p:stCondLst>
                                            <p:cond delay="0"/>
                                          </p:stCondLst>
                                        </p:cTn>
                                        <p:tgtEl>
                                          <p:spTgt spid="213"/>
                                        </p:tgtEl>
                                        <p:attrNameLst>
                                          <p:attrName>style.visibility</p:attrName>
                                        </p:attrNameLst>
                                      </p:cBhvr>
                                      <p:to>
                                        <p:strVal val="visible"/>
                                      </p:to>
                                    </p:set>
                                    <p:animEffect transition="in" filter="fade">
                                      <p:cBhvr>
                                        <p:cTn id="205" dur="250"/>
                                        <p:tgtEl>
                                          <p:spTgt spid="21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14"/>
                                        </p:tgtEl>
                                        <p:attrNameLst>
                                          <p:attrName>style.visibility</p:attrName>
                                        </p:attrNameLst>
                                      </p:cBhvr>
                                      <p:to>
                                        <p:strVal val="visible"/>
                                      </p:to>
                                    </p:set>
                                    <p:animEffect transition="in" filter="fade">
                                      <p:cBhvr>
                                        <p:cTn id="208" dur="250"/>
                                        <p:tgtEl>
                                          <p:spTgt spid="214"/>
                                        </p:tgtEl>
                                      </p:cBhvr>
                                    </p:animEffect>
                                  </p:childTnLst>
                                </p:cTn>
                              </p:par>
                              <p:par>
                                <p:cTn id="209" presetID="10" presetClass="entr" presetSubtype="0" fill="hold" nodeType="withEffect">
                                  <p:stCondLst>
                                    <p:cond delay="0"/>
                                  </p:stCondLst>
                                  <p:childTnLst>
                                    <p:set>
                                      <p:cBhvr>
                                        <p:cTn id="210" dur="1" fill="hold">
                                          <p:stCondLst>
                                            <p:cond delay="0"/>
                                          </p:stCondLst>
                                        </p:cTn>
                                        <p:tgtEl>
                                          <p:spTgt spid="215"/>
                                        </p:tgtEl>
                                        <p:attrNameLst>
                                          <p:attrName>style.visibility</p:attrName>
                                        </p:attrNameLst>
                                      </p:cBhvr>
                                      <p:to>
                                        <p:strVal val="visible"/>
                                      </p:to>
                                    </p:set>
                                    <p:animEffect transition="in" filter="fade">
                                      <p:cBhvr>
                                        <p:cTn id="211" dur="250"/>
                                        <p:tgtEl>
                                          <p:spTgt spid="215"/>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216"/>
                                        </p:tgtEl>
                                        <p:attrNameLst>
                                          <p:attrName>style.visibility</p:attrName>
                                        </p:attrNameLst>
                                      </p:cBhvr>
                                      <p:to>
                                        <p:strVal val="visible"/>
                                      </p:to>
                                    </p:set>
                                    <p:animEffect transition="in" filter="fade">
                                      <p:cBhvr>
                                        <p:cTn id="214" dur="250"/>
                                        <p:tgtEl>
                                          <p:spTgt spid="216"/>
                                        </p:tgtEl>
                                      </p:cBhvr>
                                    </p:animEffect>
                                  </p:childTnLst>
                                </p:cTn>
                              </p:par>
                              <p:par>
                                <p:cTn id="215" presetID="10" presetClass="entr" presetSubtype="0" fill="hold" nodeType="withEffect">
                                  <p:stCondLst>
                                    <p:cond delay="0"/>
                                  </p:stCondLst>
                                  <p:childTnLst>
                                    <p:set>
                                      <p:cBhvr>
                                        <p:cTn id="216" dur="1" fill="hold">
                                          <p:stCondLst>
                                            <p:cond delay="0"/>
                                          </p:stCondLst>
                                        </p:cTn>
                                        <p:tgtEl>
                                          <p:spTgt spid="217"/>
                                        </p:tgtEl>
                                        <p:attrNameLst>
                                          <p:attrName>style.visibility</p:attrName>
                                        </p:attrNameLst>
                                      </p:cBhvr>
                                      <p:to>
                                        <p:strVal val="visible"/>
                                      </p:to>
                                    </p:set>
                                    <p:animEffect transition="in" filter="fade">
                                      <p:cBhvr>
                                        <p:cTn id="217" dur="250"/>
                                        <p:tgtEl>
                                          <p:spTgt spid="21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218"/>
                                        </p:tgtEl>
                                        <p:attrNameLst>
                                          <p:attrName>style.visibility</p:attrName>
                                        </p:attrNameLst>
                                      </p:cBhvr>
                                      <p:to>
                                        <p:strVal val="visible"/>
                                      </p:to>
                                    </p:set>
                                    <p:animEffect transition="in" filter="fade">
                                      <p:cBhvr>
                                        <p:cTn id="220" dur="250"/>
                                        <p:tgtEl>
                                          <p:spTgt spid="218"/>
                                        </p:tgtEl>
                                      </p:cBhvr>
                                    </p:animEffect>
                                  </p:childTnLst>
                                </p:cTn>
                              </p:par>
                              <p:par>
                                <p:cTn id="221" presetID="3" presetClass="emph" presetSubtype="2" fill="hold" grpId="0" nodeType="withEffect">
                                  <p:stCondLst>
                                    <p:cond delay="0"/>
                                  </p:stCondLst>
                                  <p:childTnLst>
                                    <p:animClr clrSpc="rgb" dir="cw">
                                      <p:cBhvr override="childStyle">
                                        <p:cTn id="222" dur="250" fill="hold"/>
                                        <p:tgtEl>
                                          <p:spTgt spid="220"/>
                                        </p:tgtEl>
                                        <p:attrNameLst>
                                          <p:attrName>style.color</p:attrName>
                                        </p:attrNameLst>
                                      </p:cBhvr>
                                      <p:to>
                                        <a:srgbClr val="BFBFBF"/>
                                      </p:to>
                                    </p:animClr>
                                  </p:childTnLst>
                                </p:cTn>
                              </p:par>
                              <p:par>
                                <p:cTn id="223" presetID="3" presetClass="emph" presetSubtype="2" fill="hold" grpId="0" nodeType="withEffect">
                                  <p:stCondLst>
                                    <p:cond delay="0"/>
                                  </p:stCondLst>
                                  <p:childTnLst>
                                    <p:animClr clrSpc="rgb" dir="cw">
                                      <p:cBhvr override="childStyle">
                                        <p:cTn id="224" dur="250" fill="hold"/>
                                        <p:tgtEl>
                                          <p:spTgt spid="222"/>
                                        </p:tgtEl>
                                        <p:attrNameLst>
                                          <p:attrName>style.color</p:attrName>
                                        </p:attrNameLst>
                                      </p:cBhvr>
                                      <p:to>
                                        <a:srgbClr val="BFBFBF"/>
                                      </p:to>
                                    </p:animClr>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nodeType="clickEffect">
                                  <p:stCondLst>
                                    <p:cond delay="0"/>
                                  </p:stCondLst>
                                  <p:childTnLst>
                                    <p:set>
                                      <p:cBhvr>
                                        <p:cTn id="228" dur="1" fill="hold">
                                          <p:stCondLst>
                                            <p:cond delay="0"/>
                                          </p:stCondLst>
                                        </p:cTn>
                                        <p:tgtEl>
                                          <p:spTgt spid="213"/>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214"/>
                                        </p:tgtEl>
                                        <p:attrNameLst>
                                          <p:attrName>style.visibility</p:attrName>
                                        </p:attrNameLst>
                                      </p:cBhvr>
                                      <p:to>
                                        <p:strVal val="hidden"/>
                                      </p:to>
                                    </p:set>
                                  </p:childTnLst>
                                </p:cTn>
                              </p:par>
                            </p:childTnLst>
                          </p:cTn>
                        </p:par>
                        <p:par>
                          <p:cTn id="231" fill="hold">
                            <p:stCondLst>
                              <p:cond delay="0"/>
                            </p:stCondLst>
                            <p:childTnLst>
                              <p:par>
                                <p:cTn id="232" presetID="3" presetClass="emph" presetSubtype="2" fill="hold" grpId="0" nodeType="afterEffect">
                                  <p:stCondLst>
                                    <p:cond delay="0"/>
                                  </p:stCondLst>
                                  <p:childTnLst>
                                    <p:animClr clrSpc="rgb" dir="cw">
                                      <p:cBhvr override="childStyle">
                                        <p:cTn id="233" dur="250" fill="hold"/>
                                        <p:tgtEl>
                                          <p:spTgt spid="183"/>
                                        </p:tgtEl>
                                        <p:attrNameLst>
                                          <p:attrName>style.color</p:attrName>
                                        </p:attrNameLst>
                                      </p:cBhvr>
                                      <p:to>
                                        <a:srgbClr val="BFBFBF"/>
                                      </p:to>
                                    </p:animClr>
                                  </p:childTnLst>
                                </p:cTn>
                              </p:par>
                              <p:par>
                                <p:cTn id="234" presetID="3" presetClass="emph" presetSubtype="2" fill="hold" grpId="1" nodeType="withEffect">
                                  <p:stCondLst>
                                    <p:cond delay="0"/>
                                  </p:stCondLst>
                                  <p:childTnLst>
                                    <p:animClr clrSpc="rgb" dir="cw">
                                      <p:cBhvr override="childStyle">
                                        <p:cTn id="235" dur="250" fill="hold"/>
                                        <p:tgtEl>
                                          <p:spTgt spid="182"/>
                                        </p:tgtEl>
                                        <p:attrNameLst>
                                          <p:attrName>style.color</p:attrName>
                                        </p:attrNameLst>
                                      </p:cBhvr>
                                      <p:to>
                                        <a:srgbClr val="000000"/>
                                      </p:to>
                                    </p:animClr>
                                  </p:childTnLst>
                                </p:cTn>
                              </p:par>
                              <p:par>
                                <p:cTn id="236" presetID="3" presetClass="emph" presetSubtype="2" fill="hold" grpId="1" nodeType="withEffect">
                                  <p:stCondLst>
                                    <p:cond delay="0"/>
                                  </p:stCondLst>
                                  <p:childTnLst>
                                    <p:animClr clrSpc="rgb" dir="cw">
                                      <p:cBhvr override="childStyle">
                                        <p:cTn id="237" dur="250" fill="hold"/>
                                        <p:tgtEl>
                                          <p:spTgt spid="203"/>
                                        </p:tgtEl>
                                        <p:attrNameLst>
                                          <p:attrName>style.color</p:attrName>
                                        </p:attrNameLst>
                                      </p:cBhvr>
                                      <p:to>
                                        <a:srgbClr val="000000"/>
                                      </p:to>
                                    </p:animClr>
                                  </p:childTnLst>
                                </p:cTn>
                              </p:par>
                              <p:par>
                                <p:cTn id="238" presetID="3" presetClass="emph" presetSubtype="2" fill="hold" grpId="1" nodeType="withEffect">
                                  <p:stCondLst>
                                    <p:cond delay="0"/>
                                  </p:stCondLst>
                                  <p:childTnLst>
                                    <p:animClr clrSpc="rgb" dir="cw">
                                      <p:cBhvr override="childStyle">
                                        <p:cTn id="239" dur="250" fill="hold"/>
                                        <p:tgtEl>
                                          <p:spTgt spid="205"/>
                                        </p:tgtEl>
                                        <p:attrNameLst>
                                          <p:attrName>style.color</p:attrName>
                                        </p:attrNameLst>
                                      </p:cBhvr>
                                      <p:to>
                                        <a:srgbClr val="000000"/>
                                      </p:to>
                                    </p:animClr>
                                  </p:childTnLst>
                                </p:cTn>
                              </p:par>
                              <p:par>
                                <p:cTn id="240" presetID="3" presetClass="emph" presetSubtype="2" fill="hold" grpId="1" nodeType="withEffect">
                                  <p:stCondLst>
                                    <p:cond delay="0"/>
                                  </p:stCondLst>
                                  <p:childTnLst>
                                    <p:animClr clrSpc="rgb" dir="cw">
                                      <p:cBhvr override="childStyle">
                                        <p:cTn id="241" dur="250" fill="hold"/>
                                        <p:tgtEl>
                                          <p:spTgt spid="200"/>
                                        </p:tgtEl>
                                        <p:attrNameLst>
                                          <p:attrName>style.color</p:attrName>
                                        </p:attrNameLst>
                                      </p:cBhvr>
                                      <p:to>
                                        <a:srgbClr val="000000"/>
                                      </p:to>
                                    </p:animClr>
                                  </p:childTnLst>
                                </p:cTn>
                              </p:par>
                              <p:par>
                                <p:cTn id="242" presetID="3" presetClass="emph" presetSubtype="2" fill="hold" grpId="1" nodeType="withEffect">
                                  <p:stCondLst>
                                    <p:cond delay="0"/>
                                  </p:stCondLst>
                                  <p:childTnLst>
                                    <p:animClr clrSpc="rgb" dir="cw">
                                      <p:cBhvr override="childStyle">
                                        <p:cTn id="243" dur="250" fill="hold"/>
                                        <p:tgtEl>
                                          <p:spTgt spid="199"/>
                                        </p:tgtEl>
                                        <p:attrNameLst>
                                          <p:attrName>style.color</p:attrName>
                                        </p:attrNameLst>
                                      </p:cBhvr>
                                      <p:to>
                                        <a:srgbClr val="000000"/>
                                      </p:to>
                                    </p:animClr>
                                  </p:childTnLst>
                                </p:cTn>
                              </p:par>
                              <p:par>
                                <p:cTn id="244" presetID="3" presetClass="emph" presetSubtype="2" fill="hold" grpId="1" nodeType="withEffect">
                                  <p:stCondLst>
                                    <p:cond delay="0"/>
                                  </p:stCondLst>
                                  <p:childTnLst>
                                    <p:animClr clrSpc="rgb" dir="cw">
                                      <p:cBhvr override="childStyle">
                                        <p:cTn id="245" dur="250" fill="hold"/>
                                        <p:tgtEl>
                                          <p:spTgt spid="191"/>
                                        </p:tgtEl>
                                        <p:attrNameLst>
                                          <p:attrName>style.color</p:attrName>
                                        </p:attrNameLst>
                                      </p:cBhvr>
                                      <p:to>
                                        <a:srgbClr val="000000"/>
                                      </p:to>
                                    </p:animClr>
                                  </p:childTnLst>
                                </p:cTn>
                              </p:par>
                              <p:par>
                                <p:cTn id="246" presetID="3" presetClass="emph" presetSubtype="2" fill="hold" grpId="1" nodeType="withEffect">
                                  <p:stCondLst>
                                    <p:cond delay="0"/>
                                  </p:stCondLst>
                                  <p:childTnLst>
                                    <p:animClr clrSpc="rgb" dir="cw">
                                      <p:cBhvr override="childStyle">
                                        <p:cTn id="247" dur="250" fill="hold"/>
                                        <p:tgtEl>
                                          <p:spTgt spid="190"/>
                                        </p:tgtEl>
                                        <p:attrNameLst>
                                          <p:attrName>style.color</p:attrName>
                                        </p:attrNameLst>
                                      </p:cBhvr>
                                      <p:to>
                                        <a:srgbClr val="000000"/>
                                      </p:to>
                                    </p:animClr>
                                  </p:childTnLst>
                                </p:cTn>
                              </p:par>
                              <p:par>
                                <p:cTn id="248" presetID="3" presetClass="emph" presetSubtype="2" fill="hold" grpId="1" nodeType="withEffect">
                                  <p:stCondLst>
                                    <p:cond delay="0"/>
                                  </p:stCondLst>
                                  <p:childTnLst>
                                    <p:animClr clrSpc="rgb" dir="cw">
                                      <p:cBhvr override="childStyle">
                                        <p:cTn id="249" dur="250" fill="hold"/>
                                        <p:tgtEl>
                                          <p:spTgt spid="184"/>
                                        </p:tgtEl>
                                        <p:attrNameLst>
                                          <p:attrName>style.color</p:attrName>
                                        </p:attrNameLst>
                                      </p:cBhvr>
                                      <p:to>
                                        <a:srgbClr val="000000"/>
                                      </p:to>
                                    </p:animClr>
                                  </p:childTnLst>
                                </p:cTn>
                              </p:par>
                              <p:par>
                                <p:cTn id="250" presetID="3" presetClass="emph" presetSubtype="2" fill="hold" grpId="1" nodeType="withEffect">
                                  <p:stCondLst>
                                    <p:cond delay="0"/>
                                  </p:stCondLst>
                                  <p:childTnLst>
                                    <p:animClr clrSpc="rgb" dir="cw">
                                      <p:cBhvr override="childStyle">
                                        <p:cTn id="251" dur="250" fill="hold"/>
                                        <p:tgtEl>
                                          <p:spTgt spid="220"/>
                                        </p:tgtEl>
                                        <p:attrNameLst>
                                          <p:attrName>style.color</p:attrName>
                                        </p:attrNameLst>
                                      </p:cBhvr>
                                      <p:to>
                                        <a:srgbClr val="000000"/>
                                      </p:to>
                                    </p:animClr>
                                  </p:childTnLst>
                                </p:cTn>
                              </p:par>
                              <p:par>
                                <p:cTn id="252" presetID="3" presetClass="emph" presetSubtype="2" fill="hold" grpId="1" nodeType="withEffect">
                                  <p:stCondLst>
                                    <p:cond delay="0"/>
                                  </p:stCondLst>
                                  <p:childTnLst>
                                    <p:animClr clrSpc="rgb" dir="cw">
                                      <p:cBhvr override="childStyle">
                                        <p:cTn id="253" dur="250" fill="hold"/>
                                        <p:tgtEl>
                                          <p:spTgt spid="222"/>
                                        </p:tgtEl>
                                        <p:attrNameLst>
                                          <p:attrName>style.color</p:attrName>
                                        </p:attrNameLst>
                                      </p:cBhvr>
                                      <p:to>
                                        <a:srgbClr val="000000"/>
                                      </p:to>
                                    </p:animClr>
                                  </p:childTnLst>
                                </p:cTn>
                              </p:par>
                              <p:par>
                                <p:cTn id="254" presetID="3" presetClass="emph" presetSubtype="2" fill="hold" grpId="1" nodeType="withEffect">
                                  <p:stCondLst>
                                    <p:cond delay="0"/>
                                  </p:stCondLst>
                                  <p:childTnLst>
                                    <p:animClr clrSpc="rgb" dir="cw">
                                      <p:cBhvr override="childStyle">
                                        <p:cTn id="255" dur="250" fill="hold"/>
                                        <p:tgtEl>
                                          <p:spTgt spid="188"/>
                                        </p:tgtEl>
                                        <p:attrNameLst>
                                          <p:attrName>style.color</p:attrName>
                                        </p:attrNameLst>
                                      </p:cBhvr>
                                      <p:to>
                                        <a:srgbClr val="000000"/>
                                      </p:to>
                                    </p:animClr>
                                  </p:childTnLst>
                                </p:cTn>
                              </p:par>
                              <p:par>
                                <p:cTn id="256" presetID="3" presetClass="emph" presetSubtype="2" fill="hold" grpId="1" nodeType="withEffect">
                                  <p:stCondLst>
                                    <p:cond delay="0"/>
                                  </p:stCondLst>
                                  <p:childTnLst>
                                    <p:animClr clrSpc="rgb" dir="cw">
                                      <p:cBhvr override="childStyle">
                                        <p:cTn id="257" dur="250" fill="hold"/>
                                        <p:tgtEl>
                                          <p:spTgt spid="196"/>
                                        </p:tgtEl>
                                        <p:attrNameLst>
                                          <p:attrName>style.color</p:attrName>
                                        </p:attrNameLst>
                                      </p:cBhvr>
                                      <p:to>
                                        <a:srgbClr val="000000"/>
                                      </p:to>
                                    </p:animClr>
                                  </p:childTnLst>
                                </p:cTn>
                              </p:par>
                              <p:par>
                                <p:cTn id="258" presetID="3" presetClass="emph" presetSubtype="2" fill="hold" grpId="1" nodeType="withEffect">
                                  <p:stCondLst>
                                    <p:cond delay="0"/>
                                  </p:stCondLst>
                                  <p:childTnLst>
                                    <p:animClr clrSpc="rgb" dir="cw">
                                      <p:cBhvr override="childStyle">
                                        <p:cTn id="259" dur="250" fill="hold"/>
                                        <p:tgtEl>
                                          <p:spTgt spid="195"/>
                                        </p:tgtEl>
                                        <p:attrNameLst>
                                          <p:attrName>style.color</p:attrName>
                                        </p:attrNameLst>
                                      </p:cBhvr>
                                      <p:to>
                                        <a:srgbClr val="000000"/>
                                      </p:to>
                                    </p:animClr>
                                  </p:childTnLst>
                                </p:cTn>
                              </p:par>
                              <p:par>
                                <p:cTn id="260" presetID="3" presetClass="emph" presetSubtype="2" fill="hold" grpId="0" nodeType="withEffect">
                                  <p:stCondLst>
                                    <p:cond delay="0"/>
                                  </p:stCondLst>
                                  <p:childTnLst>
                                    <p:animClr clrSpc="rgb" dir="cw">
                                      <p:cBhvr override="childStyle">
                                        <p:cTn id="261" dur="250" fill="hold"/>
                                        <p:tgtEl>
                                          <p:spTgt spid="189"/>
                                        </p:tgtEl>
                                        <p:attrNameLst>
                                          <p:attrName>style.color</p:attrName>
                                        </p:attrNameLst>
                                      </p:cBhvr>
                                      <p:to>
                                        <a:srgbClr val="BFBFBF"/>
                                      </p:to>
                                    </p:animClr>
                                  </p:childTnLst>
                                </p:cTn>
                              </p:par>
                              <p:par>
                                <p:cTn id="262" presetID="3" presetClass="emph" presetSubtype="2" fill="hold" grpId="0" nodeType="withEffect">
                                  <p:stCondLst>
                                    <p:cond delay="0"/>
                                  </p:stCondLst>
                                  <p:childTnLst>
                                    <p:animClr clrSpc="rgb" dir="cw">
                                      <p:cBhvr override="childStyle">
                                        <p:cTn id="263" dur="250" fill="hold"/>
                                        <p:tgtEl>
                                          <p:spTgt spid="197"/>
                                        </p:tgtEl>
                                        <p:attrNameLst>
                                          <p:attrName>style.color</p:attrName>
                                        </p:attrNameLst>
                                      </p:cBhvr>
                                      <p:to>
                                        <a:srgbClr val="BFBFBF"/>
                                      </p:to>
                                    </p:animClr>
                                  </p:childTnLst>
                                </p:cTn>
                              </p:par>
                              <p:par>
                                <p:cTn id="264" presetID="3" presetClass="emph" presetSubtype="2" fill="hold" grpId="0" nodeType="withEffect">
                                  <p:stCondLst>
                                    <p:cond delay="0"/>
                                  </p:stCondLst>
                                  <p:childTnLst>
                                    <p:animClr clrSpc="rgb" dir="cw">
                                      <p:cBhvr override="childStyle">
                                        <p:cTn id="265" dur="250" fill="hold"/>
                                        <p:tgtEl>
                                          <p:spTgt spid="198"/>
                                        </p:tgtEl>
                                        <p:attrNameLst>
                                          <p:attrName>style.color</p:attrName>
                                        </p:attrNameLst>
                                      </p:cBhvr>
                                      <p:to>
                                        <a:srgbClr val="BFBFBF"/>
                                      </p:to>
                                    </p:animClr>
                                  </p:childTnLst>
                                </p:cTn>
                              </p:par>
                              <p:par>
                                <p:cTn id="266" presetID="3" presetClass="emph" presetSubtype="2" fill="hold" grpId="0" nodeType="withEffect">
                                  <p:stCondLst>
                                    <p:cond delay="0"/>
                                  </p:stCondLst>
                                  <p:childTnLst>
                                    <p:animClr clrSpc="rgb" dir="cw">
                                      <p:cBhvr override="childStyle">
                                        <p:cTn id="267" dur="250" fill="hold"/>
                                        <p:tgtEl>
                                          <p:spTgt spid="204"/>
                                        </p:tgtEl>
                                        <p:attrNameLst>
                                          <p:attrName>style.color</p:attrName>
                                        </p:attrNameLst>
                                      </p:cBhvr>
                                      <p:to>
                                        <a:srgbClr val="BFBFBF"/>
                                      </p:to>
                                    </p:animClr>
                                  </p:childTnLst>
                                </p:cTn>
                              </p:par>
                              <p:par>
                                <p:cTn id="268" presetID="3" presetClass="emph" presetSubtype="2" fill="hold" grpId="0" nodeType="withEffect">
                                  <p:stCondLst>
                                    <p:cond delay="0"/>
                                  </p:stCondLst>
                                  <p:childTnLst>
                                    <p:animClr clrSpc="rgb" dir="cw">
                                      <p:cBhvr override="childStyle">
                                        <p:cTn id="269" dur="250" fill="hold"/>
                                        <p:tgtEl>
                                          <p:spTgt spid="202"/>
                                        </p:tgtEl>
                                        <p:attrNameLst>
                                          <p:attrName>style.color</p:attrName>
                                        </p:attrNameLst>
                                      </p:cBhvr>
                                      <p:to>
                                        <a:srgbClr val="BFBFBF"/>
                                      </p:to>
                                    </p:animClr>
                                  </p:childTnLst>
                                </p:cTn>
                              </p:par>
                              <p:par>
                                <p:cTn id="270" presetID="3" presetClass="emph" presetSubtype="2" fill="hold" grpId="0" nodeType="withEffect">
                                  <p:stCondLst>
                                    <p:cond delay="0"/>
                                  </p:stCondLst>
                                  <p:childTnLst>
                                    <p:animClr clrSpc="rgb" dir="cw">
                                      <p:cBhvr override="childStyle">
                                        <p:cTn id="271" dur="250" fill="hold"/>
                                        <p:tgtEl>
                                          <p:spTgt spid="194"/>
                                        </p:tgtEl>
                                        <p:attrNameLst>
                                          <p:attrName>style.color</p:attrName>
                                        </p:attrNameLst>
                                      </p:cBhvr>
                                      <p:to>
                                        <a:srgbClr val="BFBFBF"/>
                                      </p:to>
                                    </p:animClr>
                                  </p:childTnLst>
                                </p:cTn>
                              </p:par>
                              <p:par>
                                <p:cTn id="272" presetID="3" presetClass="emph" presetSubtype="2" fill="hold" grpId="0" nodeType="withEffect">
                                  <p:stCondLst>
                                    <p:cond delay="0"/>
                                  </p:stCondLst>
                                  <p:childTnLst>
                                    <p:animClr clrSpc="rgb" dir="cw">
                                      <p:cBhvr override="childStyle">
                                        <p:cTn id="273" dur="250" fill="hold"/>
                                        <p:tgtEl>
                                          <p:spTgt spid="193"/>
                                        </p:tgtEl>
                                        <p:attrNameLst>
                                          <p:attrName>style.color</p:attrName>
                                        </p:attrNameLst>
                                      </p:cBhvr>
                                      <p:to>
                                        <a:srgbClr val="BFBFBF"/>
                                      </p:to>
                                    </p:animClr>
                                  </p:childTnLst>
                                </p:cTn>
                              </p:par>
                              <p:par>
                                <p:cTn id="274" presetID="3" presetClass="emph" presetSubtype="2" fill="hold" grpId="0" nodeType="withEffect">
                                  <p:stCondLst>
                                    <p:cond delay="0"/>
                                  </p:stCondLst>
                                  <p:childTnLst>
                                    <p:animClr clrSpc="rgb" dir="cw">
                                      <p:cBhvr override="childStyle">
                                        <p:cTn id="275" dur="250" fill="hold"/>
                                        <p:tgtEl>
                                          <p:spTgt spid="187"/>
                                        </p:tgtEl>
                                        <p:attrNameLst>
                                          <p:attrName>style.color</p:attrName>
                                        </p:attrNameLst>
                                      </p:cBhvr>
                                      <p:to>
                                        <a:srgbClr val="BFBFBF"/>
                                      </p:to>
                                    </p:animClr>
                                  </p:childTnLst>
                                </p:cTn>
                              </p:par>
                              <p:par>
                                <p:cTn id="276" presetID="3" presetClass="emph" presetSubtype="2" fill="hold" grpId="0" nodeType="withEffect">
                                  <p:stCondLst>
                                    <p:cond delay="0"/>
                                  </p:stCondLst>
                                  <p:childTnLst>
                                    <p:animClr clrSpc="rgb" dir="cw">
                                      <p:cBhvr override="childStyle">
                                        <p:cTn id="277" dur="250" fill="hold"/>
                                        <p:tgtEl>
                                          <p:spTgt spid="181"/>
                                        </p:tgtEl>
                                        <p:attrNameLst>
                                          <p:attrName>style.color</p:attrName>
                                        </p:attrNameLst>
                                      </p:cBhvr>
                                      <p:to>
                                        <a:srgbClr val="BFBFBF"/>
                                      </p:to>
                                    </p:animClr>
                                  </p:childTnLst>
                                </p:cTn>
                              </p:par>
                              <p:par>
                                <p:cTn id="278" presetID="3" presetClass="emph" presetSubtype="2" fill="hold" grpId="0" nodeType="withEffect">
                                  <p:stCondLst>
                                    <p:cond delay="0"/>
                                  </p:stCondLst>
                                  <p:childTnLst>
                                    <p:animClr clrSpc="rgb" dir="cw">
                                      <p:cBhvr override="childStyle">
                                        <p:cTn id="279" dur="250" fill="hold"/>
                                        <p:tgtEl>
                                          <p:spTgt spid="219"/>
                                        </p:tgtEl>
                                        <p:attrNameLst>
                                          <p:attrName>style.color</p:attrName>
                                        </p:attrNameLst>
                                      </p:cBhvr>
                                      <p:to>
                                        <a:srgbClr val="BFBFBF"/>
                                      </p:to>
                                    </p:animClr>
                                  </p:childTnLst>
                                </p:cTn>
                              </p:par>
                              <p:par>
                                <p:cTn id="280" presetID="3" presetClass="emph" presetSubtype="2" fill="hold" grpId="0" nodeType="withEffect">
                                  <p:stCondLst>
                                    <p:cond delay="0"/>
                                  </p:stCondLst>
                                  <p:childTnLst>
                                    <p:animClr clrSpc="rgb" dir="cw">
                                      <p:cBhvr override="childStyle">
                                        <p:cTn id="281" dur="250" fill="hold"/>
                                        <p:tgtEl>
                                          <p:spTgt spid="221"/>
                                        </p:tgtEl>
                                        <p:attrNameLst>
                                          <p:attrName>style.color</p:attrName>
                                        </p:attrNameLst>
                                      </p:cBhvr>
                                      <p:to>
                                        <a:srgbClr val="BFBFBF"/>
                                      </p:to>
                                    </p:animClr>
                                  </p:childTnLst>
                                </p:cTn>
                              </p:par>
                              <p:par>
                                <p:cTn id="282" presetID="10" presetClass="entr" presetSubtype="0" fill="hold" nodeType="withEffect">
                                  <p:stCondLst>
                                    <p:cond delay="0"/>
                                  </p:stCondLst>
                                  <p:childTnLst>
                                    <p:set>
                                      <p:cBhvr>
                                        <p:cTn id="283" dur="1" fill="hold">
                                          <p:stCondLst>
                                            <p:cond delay="0"/>
                                          </p:stCondLst>
                                        </p:cTn>
                                        <p:tgtEl>
                                          <p:spTgt spid="223"/>
                                        </p:tgtEl>
                                        <p:attrNameLst>
                                          <p:attrName>style.visibility</p:attrName>
                                        </p:attrNameLst>
                                      </p:cBhvr>
                                      <p:to>
                                        <p:strVal val="visible"/>
                                      </p:to>
                                    </p:set>
                                    <p:animEffect transition="in" filter="fade">
                                      <p:cBhvr>
                                        <p:cTn id="284" dur="250"/>
                                        <p:tgtEl>
                                          <p:spTgt spid="223"/>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24"/>
                                        </p:tgtEl>
                                        <p:attrNameLst>
                                          <p:attrName>style.visibility</p:attrName>
                                        </p:attrNameLst>
                                      </p:cBhvr>
                                      <p:to>
                                        <p:strVal val="visible"/>
                                      </p:to>
                                    </p:set>
                                    <p:animEffect transition="in" filter="fade">
                                      <p:cBhvr>
                                        <p:cTn id="287" dur="25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1" grpId="0" animBg="1"/>
      <p:bldP spid="172" grpId="0" animBg="1"/>
      <p:bldP spid="173" grpId="0" animBg="1"/>
      <p:bldP spid="174" grpId="0" animBg="1"/>
      <p:bldP spid="175" grpId="0" animBg="1"/>
      <p:bldP spid="176" grpId="0" animBg="1"/>
      <p:bldP spid="177" grpId="0"/>
      <p:bldP spid="178" grpId="0"/>
      <p:bldP spid="179" grpId="0"/>
      <p:bldP spid="180" grpId="0"/>
      <p:bldP spid="181" grpId="0"/>
      <p:bldP spid="181" grpId="1"/>
      <p:bldP spid="182" grpId="0"/>
      <p:bldP spid="182" grpId="1"/>
      <p:bldP spid="182" grpId="2"/>
      <p:bldP spid="183" grpId="0"/>
      <p:bldP spid="183" grpId="1"/>
      <p:bldP spid="184" grpId="0"/>
      <p:bldP spid="184" grpId="1"/>
      <p:bldP spid="184" grpId="2"/>
      <p:bldP spid="185" grpId="0"/>
      <p:bldP spid="186" grpId="0"/>
      <p:bldP spid="187" grpId="0"/>
      <p:bldP spid="187" grpId="1"/>
      <p:bldP spid="188" grpId="0"/>
      <p:bldP spid="188" grpId="1"/>
      <p:bldP spid="188" grpId="2"/>
      <p:bldP spid="189" grpId="0"/>
      <p:bldP spid="189" grpId="1"/>
      <p:bldP spid="190" grpId="0"/>
      <p:bldP spid="190" grpId="1"/>
      <p:bldP spid="190" grpId="2"/>
      <p:bldP spid="191" grpId="0"/>
      <p:bldP spid="191" grpId="1"/>
      <p:bldP spid="191" grpId="2"/>
      <p:bldP spid="192" grpId="0"/>
      <p:bldP spid="193" grpId="0"/>
      <p:bldP spid="193" grpId="1"/>
      <p:bldP spid="194" grpId="0"/>
      <p:bldP spid="194" grpId="1"/>
      <p:bldP spid="195" grpId="0"/>
      <p:bldP spid="195" grpId="1"/>
      <p:bldP spid="195" grpId="2"/>
      <p:bldP spid="196" grpId="0"/>
      <p:bldP spid="196" grpId="1"/>
      <p:bldP spid="196" grpId="2"/>
      <p:bldP spid="197" grpId="0"/>
      <p:bldP spid="197" grpId="1"/>
      <p:bldP spid="198" grpId="0"/>
      <p:bldP spid="198" grpId="1"/>
      <p:bldP spid="199" grpId="0"/>
      <p:bldP spid="199" grpId="1"/>
      <p:bldP spid="199" grpId="2"/>
      <p:bldP spid="200" grpId="0"/>
      <p:bldP spid="200" grpId="1"/>
      <p:bldP spid="200" grpId="2"/>
      <p:bldP spid="201" grpId="0"/>
      <p:bldP spid="202" grpId="0"/>
      <p:bldP spid="202" grpId="1"/>
      <p:bldP spid="203" grpId="0"/>
      <p:bldP spid="203" grpId="1"/>
      <p:bldP spid="203" grpId="2"/>
      <p:bldP spid="204" grpId="0"/>
      <p:bldP spid="204" grpId="1"/>
      <p:bldP spid="205" grpId="0"/>
      <p:bldP spid="205" grpId="1"/>
      <p:bldP spid="205" grpId="2"/>
      <p:bldP spid="206" grpId="0"/>
      <p:bldP spid="207" grpId="0"/>
      <p:bldP spid="208" grpId="0"/>
      <p:bldP spid="209" grpId="0"/>
      <p:bldP spid="210" grpId="0"/>
      <p:bldP spid="211" grpId="0"/>
      <p:bldP spid="212" grpId="0"/>
      <p:bldP spid="214" grpId="0"/>
      <p:bldP spid="214" grpId="1"/>
      <p:bldP spid="216" grpId="0"/>
      <p:bldP spid="218" grpId="0"/>
      <p:bldP spid="219" grpId="0"/>
      <p:bldP spid="219" grpId="1"/>
      <p:bldP spid="220" grpId="0"/>
      <p:bldP spid="220" grpId="1"/>
      <p:bldP spid="220" grpId="2"/>
      <p:bldP spid="221" grpId="0"/>
      <p:bldP spid="221" grpId="1"/>
      <p:bldP spid="222" grpId="0"/>
      <p:bldP spid="222" grpId="1"/>
      <p:bldP spid="222" grpId="2"/>
      <p:bldP spid="224" grpId="0"/>
      <p:bldP spid="71" grpId="0"/>
      <p:bldP spid="72" grpId="0"/>
      <p:bldP spid="74" grpId="0"/>
      <p:bldP spid="7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3"/>
          <a:stretch>
            <a:fillRect/>
          </a:stretch>
        </p:blipFill>
        <p:spPr>
          <a:xfrm>
            <a:off x="3909232" y="3289744"/>
            <a:ext cx="4086941" cy="2052000"/>
          </a:xfrm>
          <a:prstGeom prst="rect">
            <a:avLst/>
          </a:prstGeom>
        </p:spPr>
      </p:pic>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Demagnetization Analysis</a:t>
            </a:r>
          </a:p>
        </p:txBody>
      </p:sp>
      <p:pic>
        <p:nvPicPr>
          <p:cNvPr id="9" name="Resim 8"/>
          <p:cNvPicPr>
            <a:picLocks noChangeAspect="1"/>
          </p:cNvPicPr>
          <p:nvPr/>
        </p:nvPicPr>
        <p:blipFill>
          <a:blip r:embed="rId4"/>
          <a:stretch>
            <a:fillRect/>
          </a:stretch>
        </p:blipFill>
        <p:spPr>
          <a:xfrm>
            <a:off x="8934685" y="3161630"/>
            <a:ext cx="2532953" cy="731198"/>
          </a:xfrm>
          <a:prstGeom prst="rect">
            <a:avLst/>
          </a:prstGeom>
        </p:spPr>
      </p:pic>
      <p:sp>
        <p:nvSpPr>
          <p:cNvPr id="75" name="İçerik Yer Tutucusu 5"/>
          <p:cNvSpPr txBox="1">
            <a:spLocks/>
          </p:cNvSpPr>
          <p:nvPr/>
        </p:nvSpPr>
        <p:spPr>
          <a:xfrm>
            <a:off x="4204069" y="2077043"/>
            <a:ext cx="4034999" cy="1608956"/>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-d axis current</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80 </a:t>
            </a:r>
            <a:r>
              <a:rPr lang="en-US" sz="1800" dirty="0">
                <a:latin typeface="Times New Roman" panose="02020603050405020304" pitchFamily="18" charset="0"/>
                <a:cs typeface="Times New Roman" panose="02020603050405020304" pitchFamily="18" charset="0"/>
              </a:rPr>
              <a:t>°</a:t>
            </a:r>
            <a:r>
              <a:rPr lang="en-US" sz="1800" dirty="0">
                <a:latin typeface="Arial" pitchFamily="34" charset="0"/>
                <a:cs typeface="Arial" pitchFamily="34" charset="0"/>
              </a:rPr>
              <a:t>C operating temperature</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Observation points inside magnet</a:t>
            </a:r>
          </a:p>
        </p:txBody>
      </p:sp>
      <p:sp>
        <p:nvSpPr>
          <p:cNvPr id="76" name="Metin Yer Tutucusu 4"/>
          <p:cNvSpPr>
            <a:spLocks noGrp="1"/>
          </p:cNvSpPr>
          <p:nvPr>
            <p:ph type="body" idx="1"/>
          </p:nvPr>
        </p:nvSpPr>
        <p:spPr>
          <a:xfrm>
            <a:off x="4168737" y="1244724"/>
            <a:ext cx="4031415" cy="639762"/>
          </a:xfrm>
        </p:spPr>
        <p:txBody>
          <a:bodyPr>
            <a:normAutofit/>
          </a:bodyPr>
          <a:lstStyle/>
          <a:p>
            <a:r>
              <a:rPr lang="en-US" sz="2400" b="1" dirty="0">
                <a:solidFill>
                  <a:schemeClr val="tx1"/>
                </a:solidFill>
                <a:latin typeface="Arial" panose="020B0604020202020204" pitchFamily="34" charset="0"/>
                <a:cs typeface="Arial" panose="020B0604020202020204" pitchFamily="34" charset="0"/>
              </a:rPr>
              <a:t>Finite element analysis</a:t>
            </a:r>
          </a:p>
        </p:txBody>
      </p:sp>
      <p:sp>
        <p:nvSpPr>
          <p:cNvPr id="77" name="Metin Yer Tutucusu 4"/>
          <p:cNvSpPr txBox="1">
            <a:spLocks/>
          </p:cNvSpPr>
          <p:nvPr/>
        </p:nvSpPr>
        <p:spPr>
          <a:xfrm>
            <a:off x="8477563" y="1281367"/>
            <a:ext cx="3447199"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auto">
              <a:spcAft>
                <a:spcPts val="0"/>
              </a:spcAft>
            </a:pPr>
            <a:r>
              <a:rPr lang="en-US" sz="2400" b="1" dirty="0">
                <a:solidFill>
                  <a:schemeClr val="tx1"/>
                </a:solidFill>
                <a:latin typeface="Arial" panose="020B0604020202020204" pitchFamily="34" charset="0"/>
                <a:cs typeface="Arial" panose="020B0604020202020204" pitchFamily="34" charset="0"/>
              </a:rPr>
              <a:t>Analytical results</a:t>
            </a:r>
          </a:p>
        </p:txBody>
      </p:sp>
      <p:pic>
        <p:nvPicPr>
          <p:cNvPr id="10" name="Resim 9"/>
          <p:cNvPicPr>
            <a:picLocks noChangeAspect="1"/>
          </p:cNvPicPr>
          <p:nvPr/>
        </p:nvPicPr>
        <p:blipFill>
          <a:blip r:embed="rId5"/>
          <a:stretch>
            <a:fillRect/>
          </a:stretch>
        </p:blipFill>
        <p:spPr>
          <a:xfrm>
            <a:off x="8577527" y="4115360"/>
            <a:ext cx="3247267" cy="602221"/>
          </a:xfrm>
          <a:prstGeom prst="rect">
            <a:avLst/>
          </a:prstGeom>
        </p:spPr>
      </p:pic>
      <p:pic>
        <p:nvPicPr>
          <p:cNvPr id="12" name="Resim 11"/>
          <p:cNvPicPr>
            <a:picLocks noChangeAspect="1"/>
          </p:cNvPicPr>
          <p:nvPr/>
        </p:nvPicPr>
        <p:blipFill>
          <a:blip r:embed="rId6"/>
          <a:stretch>
            <a:fillRect/>
          </a:stretch>
        </p:blipFill>
        <p:spPr>
          <a:xfrm>
            <a:off x="286311" y="1585377"/>
            <a:ext cx="3189037" cy="1806758"/>
          </a:xfrm>
          <a:prstGeom prst="rect">
            <a:avLst/>
          </a:prstGeom>
        </p:spPr>
      </p:pic>
      <p:pic>
        <p:nvPicPr>
          <p:cNvPr id="16" name="Resim 15"/>
          <p:cNvPicPr>
            <a:picLocks noChangeAspect="1"/>
          </p:cNvPicPr>
          <p:nvPr/>
        </p:nvPicPr>
        <p:blipFill>
          <a:blip r:embed="rId7"/>
          <a:stretch>
            <a:fillRect/>
          </a:stretch>
        </p:blipFill>
        <p:spPr>
          <a:xfrm>
            <a:off x="376041" y="4301359"/>
            <a:ext cx="3009575" cy="1771888"/>
          </a:xfrm>
          <a:prstGeom prst="rect">
            <a:avLst/>
          </a:prstGeom>
        </p:spPr>
      </p:pic>
      <p:sp>
        <p:nvSpPr>
          <p:cNvPr id="82" name="İçerik Yer Tutucusu 5"/>
          <p:cNvSpPr txBox="1">
            <a:spLocks/>
          </p:cNvSpPr>
          <p:nvPr/>
        </p:nvSpPr>
        <p:spPr>
          <a:xfrm>
            <a:off x="7034758" y="5864526"/>
            <a:ext cx="4876800" cy="417442"/>
          </a:xfrm>
          <a:prstGeom prst="rect">
            <a:avLst/>
          </a:prstGeom>
          <a:ln w="38100"/>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b="1" dirty="0">
                <a:solidFill>
                  <a:srgbClr val="C20024"/>
                </a:solidFill>
                <a:latin typeface="Arial" pitchFamily="34" charset="0"/>
                <a:cs typeface="Arial" pitchFamily="34" charset="0"/>
              </a:rPr>
              <a:t>No risk of demagnetization for the prototype</a:t>
            </a:r>
          </a:p>
        </p:txBody>
      </p:sp>
      <p:sp>
        <p:nvSpPr>
          <p:cNvPr id="83" name="İçerik Yer Tutucusu 5"/>
          <p:cNvSpPr txBox="1">
            <a:spLocks/>
          </p:cNvSpPr>
          <p:nvPr/>
        </p:nvSpPr>
        <p:spPr>
          <a:xfrm>
            <a:off x="8477563" y="2062569"/>
            <a:ext cx="3657600" cy="62395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Short circuit at the terminals</a:t>
            </a:r>
          </a:p>
        </p:txBody>
      </p:sp>
      <p:sp>
        <p:nvSpPr>
          <p:cNvPr id="24" name="Oval 23"/>
          <p:cNvSpPr/>
          <p:nvPr/>
        </p:nvSpPr>
        <p:spPr>
          <a:xfrm>
            <a:off x="4579620" y="4091940"/>
            <a:ext cx="1262380" cy="655320"/>
          </a:xfrm>
          <a:prstGeom prst="ellipse">
            <a:avLst/>
          </a:prstGeom>
          <a:noFill/>
          <a:ln>
            <a:solidFill>
              <a:srgbClr val="C2002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Düz Ok Bağlayıcısı 26"/>
          <p:cNvCxnSpPr>
            <a:stCxn id="24" idx="3"/>
          </p:cNvCxnSpPr>
          <p:nvPr/>
        </p:nvCxnSpPr>
        <p:spPr>
          <a:xfrm flipH="1">
            <a:off x="3966970" y="4651291"/>
            <a:ext cx="797521" cy="606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up 12"/>
          <p:cNvGrpSpPr/>
          <p:nvPr/>
        </p:nvGrpSpPr>
        <p:grpSpPr>
          <a:xfrm>
            <a:off x="1613655" y="5133191"/>
            <a:ext cx="2714129" cy="1291039"/>
            <a:chOff x="-3498723" y="4784875"/>
            <a:chExt cx="3610994" cy="2035757"/>
          </a:xfrm>
        </p:grpSpPr>
        <p:pic>
          <p:nvPicPr>
            <p:cNvPr id="7" name="Resim 6"/>
            <p:cNvPicPr>
              <a:picLocks noChangeAspect="1"/>
            </p:cNvPicPr>
            <p:nvPr/>
          </p:nvPicPr>
          <p:blipFill>
            <a:blip r:embed="rId8"/>
            <a:stretch>
              <a:fillRect/>
            </a:stretch>
          </p:blipFill>
          <p:spPr>
            <a:xfrm>
              <a:off x="-3498723" y="4784875"/>
              <a:ext cx="3610994" cy="2035757"/>
            </a:xfrm>
            <a:prstGeom prst="ellipse">
              <a:avLst/>
            </a:prstGeom>
            <a:ln w="28575" cap="rnd">
              <a:solidFill>
                <a:srgbClr val="C2002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95" name="Düz Ok Bağlayıcısı 94"/>
            <p:cNvCxnSpPr/>
            <p:nvPr/>
          </p:nvCxnSpPr>
          <p:spPr>
            <a:xfrm flipH="1" flipV="1">
              <a:off x="-1685571" y="5447645"/>
              <a:ext cx="380646" cy="324505"/>
            </a:xfrm>
            <a:prstGeom prst="straightConnector1">
              <a:avLst/>
            </a:prstGeom>
            <a:ln w="19050">
              <a:solidFill>
                <a:srgbClr val="FF64FF"/>
              </a:solidFill>
              <a:tailEnd type="triangle"/>
            </a:ln>
          </p:spPr>
          <p:style>
            <a:lnRef idx="1">
              <a:schemeClr val="accent1"/>
            </a:lnRef>
            <a:fillRef idx="0">
              <a:schemeClr val="accent1"/>
            </a:fillRef>
            <a:effectRef idx="0">
              <a:schemeClr val="accent1"/>
            </a:effectRef>
            <a:fontRef idx="minor">
              <a:schemeClr val="tx1"/>
            </a:fontRef>
          </p:style>
        </p:cxnSp>
        <p:sp>
          <p:nvSpPr>
            <p:cNvPr id="100" name="İçerik Yer Tutucusu 5"/>
            <p:cNvSpPr txBox="1">
              <a:spLocks/>
            </p:cNvSpPr>
            <p:nvPr/>
          </p:nvSpPr>
          <p:spPr>
            <a:xfrm>
              <a:off x="-2608755" y="5014442"/>
              <a:ext cx="1149728" cy="668325"/>
            </a:xfrm>
            <a:prstGeom prst="rect">
              <a:avLst/>
            </a:prstGeom>
            <a:ln w="19050">
              <a:noFill/>
            </a:ln>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600" b="1" dirty="0">
                  <a:solidFill>
                    <a:srgbClr val="FF64FF"/>
                  </a:solidFill>
                  <a:latin typeface="Arial" pitchFamily="34" charset="0"/>
                  <a:cs typeface="Arial" pitchFamily="34" charset="0"/>
                </a:rPr>
                <a:t>800 A</a:t>
              </a:r>
            </a:p>
          </p:txBody>
        </p:sp>
      </p:grpSp>
      <p:sp>
        <p:nvSpPr>
          <p:cNvPr id="19" name="İçerik Yer Tutucusu 5"/>
          <p:cNvSpPr txBox="1">
            <a:spLocks/>
          </p:cNvSpPr>
          <p:nvPr/>
        </p:nvSpPr>
        <p:spPr>
          <a:xfrm>
            <a:off x="170916" y="3292341"/>
            <a:ext cx="3304432"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Demagnetization curve of a PM</a:t>
            </a:r>
            <a:endParaRPr lang="en-US" sz="1100" dirty="0">
              <a:latin typeface="Arial" pitchFamily="34" charset="0"/>
              <a:cs typeface="Arial" pitchFamily="34" charset="0"/>
            </a:endParaRPr>
          </a:p>
        </p:txBody>
      </p:sp>
      <p:sp>
        <p:nvSpPr>
          <p:cNvPr id="20" name="İçerik Yer Tutucusu 5"/>
          <p:cNvSpPr txBox="1">
            <a:spLocks/>
          </p:cNvSpPr>
          <p:nvPr/>
        </p:nvSpPr>
        <p:spPr>
          <a:xfrm>
            <a:off x="3909233" y="5278391"/>
            <a:ext cx="4086940"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Demagnetization curve of PM at different currents</a:t>
            </a:r>
          </a:p>
        </p:txBody>
      </p:sp>
      <p:sp>
        <p:nvSpPr>
          <p:cNvPr id="21" name="İçerik Yer Tutucusu 5"/>
          <p:cNvSpPr txBox="1">
            <a:spLocks/>
          </p:cNvSpPr>
          <p:nvPr/>
        </p:nvSpPr>
        <p:spPr>
          <a:xfrm>
            <a:off x="-53400" y="3966247"/>
            <a:ext cx="3625542"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Direct and quadrature axes</a:t>
            </a:r>
          </a:p>
        </p:txBody>
      </p:sp>
    </p:spTree>
    <p:extLst>
      <p:ext uri="{BB962C8B-B14F-4D97-AF65-F5344CB8AC3E}">
        <p14:creationId xmlns:p14="http://schemas.microsoft.com/office/powerpoint/2010/main" val="389365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2" grpId="0" animBg="1"/>
      <p:bldP spid="83" grpId="0"/>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785935" y="1495424"/>
            <a:ext cx="8963025" cy="49434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Flat winding and implementation on AFPM</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Analytical modeling</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Experimental verification</a:t>
            </a:r>
          </a:p>
          <a:p>
            <a:pPr marL="514350" indent="-514350" algn="l" fontAlgn="auto">
              <a:lnSpc>
                <a:spcPct val="150000"/>
              </a:lnSpc>
              <a:spcAft>
                <a:spcPts val="0"/>
              </a:spcAft>
              <a:buFont typeface="+mj-lt"/>
              <a:buAutoNum type="arabicPeriod"/>
            </a:pPr>
            <a:r>
              <a:rPr lang="en-US" sz="2800" b="1" dirty="0">
                <a:solidFill>
                  <a:srgbClr val="C20024"/>
                </a:solidFill>
                <a:latin typeface="Arial" panose="020B0604020202020204" pitchFamily="34" charset="0"/>
                <a:cs typeface="Arial" panose="020B0604020202020204" pitchFamily="34" charset="0"/>
              </a:rPr>
              <a:t> 1 MW wind turbine generator</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Conclusions</a:t>
            </a:r>
          </a:p>
          <a:p>
            <a:pPr marL="514350" indent="-514350" algn="l" fontAlgn="auto">
              <a:spcAft>
                <a:spcPts val="0"/>
              </a:spcAft>
              <a:buFont typeface="+mj-lt"/>
              <a:buAutoNum type="arabicPeriod"/>
            </a:pPr>
            <a:endParaRPr lang="en-US" sz="3200" b="1" dirty="0">
              <a:solidFill>
                <a:srgbClr val="C20024"/>
              </a:solidFill>
              <a:latin typeface="Arial" panose="020B0604020202020204" pitchFamily="34" charset="0"/>
              <a:cs typeface="Arial" panose="020B0604020202020204" pitchFamily="34" charset="0"/>
            </a:endParaRPr>
          </a:p>
        </p:txBody>
      </p:sp>
      <p:sp>
        <p:nvSpPr>
          <p:cNvPr id="6"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Outline</a:t>
            </a:r>
          </a:p>
        </p:txBody>
      </p:sp>
    </p:spTree>
    <p:extLst>
      <p:ext uri="{BB962C8B-B14F-4D97-AF65-F5344CB8AC3E}">
        <p14:creationId xmlns:p14="http://schemas.microsoft.com/office/powerpoint/2010/main" val="2705221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Mechanical Design and Optimization</a:t>
            </a:r>
          </a:p>
        </p:txBody>
      </p:sp>
      <p:pic>
        <p:nvPicPr>
          <p:cNvPr id="6" name="Resim 5"/>
          <p:cNvPicPr>
            <a:picLocks noChangeAspect="1"/>
          </p:cNvPicPr>
          <p:nvPr/>
        </p:nvPicPr>
        <p:blipFill>
          <a:blip r:embed="rId3"/>
          <a:stretch>
            <a:fillRect/>
          </a:stretch>
        </p:blipFill>
        <p:spPr>
          <a:xfrm>
            <a:off x="542367" y="2252142"/>
            <a:ext cx="5189134" cy="1641155"/>
          </a:xfrm>
          <a:prstGeom prst="rect">
            <a:avLst/>
          </a:prstGeom>
        </p:spPr>
      </p:pic>
      <p:sp>
        <p:nvSpPr>
          <p:cNvPr id="25" name="İçerik Yer Tutucusu 5"/>
          <p:cNvSpPr txBox="1">
            <a:spLocks/>
          </p:cNvSpPr>
          <p:nvPr/>
        </p:nvSpPr>
        <p:spPr>
          <a:xfrm>
            <a:off x="471663" y="4233478"/>
            <a:ext cx="4240648" cy="197640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Shortened lever arm</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Less deflection</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Decreased structural mass</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Increased torque density</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Increased modularity</a:t>
            </a:r>
          </a:p>
          <a:p>
            <a:pPr marL="285750" indent="-285750" fontAlgn="auto">
              <a:spcAft>
                <a:spcPts val="0"/>
              </a:spcAft>
              <a:buFont typeface="Wingdings" panose="05000000000000000000" pitchFamily="2" charset="2"/>
              <a:buChar char="§"/>
            </a:pPr>
            <a:endParaRPr lang="en-US" sz="1800" dirty="0">
              <a:latin typeface="Arial" pitchFamily="34" charset="0"/>
              <a:cs typeface="Arial" pitchFamily="34" charset="0"/>
            </a:endParaRPr>
          </a:p>
        </p:txBody>
      </p:sp>
      <p:sp>
        <p:nvSpPr>
          <p:cNvPr id="26" name="Metin Yer Tutucusu 4"/>
          <p:cNvSpPr>
            <a:spLocks noGrp="1"/>
          </p:cNvSpPr>
          <p:nvPr>
            <p:ph type="body" idx="1"/>
          </p:nvPr>
        </p:nvSpPr>
        <p:spPr>
          <a:xfrm>
            <a:off x="542367" y="1392780"/>
            <a:ext cx="4031415" cy="639762"/>
          </a:xfrm>
        </p:spPr>
        <p:txBody>
          <a:bodyPr>
            <a:normAutofit/>
          </a:bodyPr>
          <a:lstStyle/>
          <a:p>
            <a:r>
              <a:rPr lang="en-US" sz="2400" b="1" dirty="0">
                <a:solidFill>
                  <a:schemeClr val="tx1"/>
                </a:solidFill>
                <a:latin typeface="Arial" panose="020B0604020202020204" pitchFamily="34" charset="0"/>
                <a:cs typeface="Arial" panose="020B0604020202020204" pitchFamily="34" charset="0"/>
              </a:rPr>
              <a:t>Mechanical design</a:t>
            </a:r>
          </a:p>
        </p:txBody>
      </p:sp>
      <p:sp>
        <p:nvSpPr>
          <p:cNvPr id="28" name="Rectangle 3"/>
          <p:cNvSpPr/>
          <p:nvPr/>
        </p:nvSpPr>
        <p:spPr>
          <a:xfrm>
            <a:off x="2559866" y="3395375"/>
            <a:ext cx="42891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[10]</a:t>
            </a:r>
          </a:p>
        </p:txBody>
      </p:sp>
      <p:sp>
        <p:nvSpPr>
          <p:cNvPr id="29" name="Metin Yer Tutucusu 4"/>
          <p:cNvSpPr txBox="1">
            <a:spLocks/>
          </p:cNvSpPr>
          <p:nvPr/>
        </p:nvSpPr>
        <p:spPr>
          <a:xfrm>
            <a:off x="6832635" y="1388839"/>
            <a:ext cx="4562196" cy="639762"/>
          </a:xfrm>
          <a:prstGeom prst="rect">
            <a:avLst/>
          </a:prstGeom>
        </p:spPr>
        <p:txBody>
          <a:bodyPr vert="horz" lIns="91440" tIns="45720" rIns="91440" bIns="45720" rtlCol="0" anchor="b">
            <a:normAutofit fontScale="92500"/>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auto">
              <a:spcAft>
                <a:spcPts val="0"/>
              </a:spcAft>
            </a:pPr>
            <a:r>
              <a:rPr lang="en-US" sz="2400" b="1" dirty="0">
                <a:solidFill>
                  <a:schemeClr val="tx1"/>
                </a:solidFill>
                <a:latin typeface="Arial" panose="020B0604020202020204" pitchFamily="34" charset="0"/>
                <a:cs typeface="Arial" panose="020B0604020202020204" pitchFamily="34" charset="0"/>
              </a:rPr>
              <a:t>Genetic algorithm optimization</a:t>
            </a:r>
          </a:p>
        </p:txBody>
      </p:sp>
      <p:graphicFrame>
        <p:nvGraphicFramePr>
          <p:cNvPr id="30" name="Table 2"/>
          <p:cNvGraphicFramePr>
            <a:graphicFrameLocks noGrp="1"/>
          </p:cNvGraphicFramePr>
          <p:nvPr>
            <p:extLst>
              <p:ext uri="{D42A27DB-BD31-4B8C-83A1-F6EECF244321}">
                <p14:modId xmlns:p14="http://schemas.microsoft.com/office/powerpoint/2010/main" val="3431714122"/>
              </p:ext>
            </p:extLst>
          </p:nvPr>
        </p:nvGraphicFramePr>
        <p:xfrm>
          <a:off x="6832635" y="2392227"/>
          <a:ext cx="4234174" cy="1339801"/>
        </p:xfrm>
        <a:graphic>
          <a:graphicData uri="http://schemas.openxmlformats.org/drawingml/2006/table">
            <a:tbl>
              <a:tblPr firstRow="1" firstCol="1" bandRow="1">
                <a:tableStyleId>{0E3FDE45-AF77-4B5C-9715-49D594BDF05E}</a:tableStyleId>
              </a:tblPr>
              <a:tblGrid>
                <a:gridCol w="2127903">
                  <a:extLst>
                    <a:ext uri="{9D8B030D-6E8A-4147-A177-3AD203B41FA5}">
                      <a16:colId xmlns:a16="http://schemas.microsoft.com/office/drawing/2014/main" val="3979166851"/>
                    </a:ext>
                  </a:extLst>
                </a:gridCol>
                <a:gridCol w="2106271">
                  <a:extLst>
                    <a:ext uri="{9D8B030D-6E8A-4147-A177-3AD203B41FA5}">
                      <a16:colId xmlns:a16="http://schemas.microsoft.com/office/drawing/2014/main" val="4204663831"/>
                    </a:ext>
                  </a:extLst>
                </a:gridCol>
              </a:tblGrid>
              <a:tr h="360429">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Parameters</a:t>
                      </a: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Value</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87614320"/>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Rated power</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1 MW</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84608539"/>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Rated speed</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20 rpm</a:t>
                      </a:r>
                    </a:p>
                  </a:txBody>
                  <a:tcPr marL="68580" marR="68580" marT="0" marB="0" anchor="ctr"/>
                </a:tc>
                <a:extLst>
                  <a:ext uri="{0D108BD9-81ED-4DB2-BD59-A6C34878D82A}">
                    <a16:rowId xmlns:a16="http://schemas.microsoft.com/office/drawing/2014/main" val="178239559"/>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Efficiency</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tr-TR" sz="1400" kern="1200" dirty="0">
                          <a:solidFill>
                            <a:schemeClr val="tx1"/>
                          </a:solidFill>
                          <a:effectLst/>
                          <a:latin typeface="Arial" panose="020B0604020202020204" pitchFamily="34" charset="0"/>
                          <a:ea typeface="+mn-ea"/>
                          <a:cs typeface="Arial" panose="020B0604020202020204" pitchFamily="34" charset="0"/>
                        </a:rPr>
                        <a:t>&gt; </a:t>
                      </a:r>
                      <a:r>
                        <a:rPr lang="en-US" sz="1400" kern="1200" dirty="0">
                          <a:solidFill>
                            <a:schemeClr val="tx1"/>
                          </a:solidFill>
                          <a:effectLst/>
                          <a:latin typeface="Arial" panose="020B0604020202020204" pitchFamily="34" charset="0"/>
                          <a:ea typeface="+mn-ea"/>
                          <a:cs typeface="Arial" panose="020B0604020202020204" pitchFamily="34" charset="0"/>
                        </a:rPr>
                        <a:t>90%</a:t>
                      </a:r>
                    </a:p>
                  </a:txBody>
                  <a:tcPr marL="68580" marR="68580" marT="0" marB="0" anchor="ctr"/>
                </a:tc>
                <a:extLst>
                  <a:ext uri="{0D108BD9-81ED-4DB2-BD59-A6C34878D82A}">
                    <a16:rowId xmlns:a16="http://schemas.microsoft.com/office/drawing/2014/main" val="178075218"/>
                  </a:ext>
                </a:extLst>
              </a:tr>
              <a:tr h="244843">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Line voltage</a:t>
                      </a:r>
                    </a:p>
                  </a:txBody>
                  <a:tcPr marL="68580" marR="68580" marT="0" marB="0" anchor="ctr"/>
                </a:tc>
                <a:tc>
                  <a:txBody>
                    <a:bodyPr/>
                    <a:lstStyle/>
                    <a:p>
                      <a:pPr marL="0" marR="0" algn="ctr">
                        <a:lnSpc>
                          <a:spcPct val="100000"/>
                        </a:lnSpc>
                        <a:spcBef>
                          <a:spcPts val="0"/>
                        </a:spcBef>
                        <a:spcAft>
                          <a:spcPts val="0"/>
                        </a:spcAft>
                      </a:pPr>
                      <a:r>
                        <a:rPr lang="tr-TR" sz="1400" kern="1200" dirty="0">
                          <a:solidFill>
                            <a:schemeClr val="tx1"/>
                          </a:solidFill>
                          <a:effectLst/>
                          <a:latin typeface="Arial" panose="020B0604020202020204" pitchFamily="34" charset="0"/>
                          <a:ea typeface="+mn-ea"/>
                          <a:cs typeface="Arial" panose="020B0604020202020204" pitchFamily="34" charset="0"/>
                        </a:rPr>
                        <a:t>&lt; </a:t>
                      </a:r>
                      <a:r>
                        <a:rPr lang="en-US" sz="1400" dirty="0">
                          <a:effectLst/>
                          <a:latin typeface="Arial" panose="020B0604020202020204" pitchFamily="34" charset="0"/>
                          <a:cs typeface="Arial" panose="020B0604020202020204" pitchFamily="34" charset="0"/>
                        </a:rPr>
                        <a:t>690 V</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33307811"/>
                  </a:ext>
                </a:extLst>
              </a:tr>
            </a:tbl>
          </a:graphicData>
        </a:graphic>
      </p:graphicFrame>
      <p:graphicFrame>
        <p:nvGraphicFramePr>
          <p:cNvPr id="31" name="Table 2"/>
          <p:cNvGraphicFramePr>
            <a:graphicFrameLocks noGrp="1"/>
          </p:cNvGraphicFramePr>
          <p:nvPr>
            <p:extLst>
              <p:ext uri="{D42A27DB-BD31-4B8C-83A1-F6EECF244321}">
                <p14:modId xmlns:p14="http://schemas.microsoft.com/office/powerpoint/2010/main" val="1254673701"/>
              </p:ext>
            </p:extLst>
          </p:nvPr>
        </p:nvGraphicFramePr>
        <p:xfrm>
          <a:off x="6832635" y="4233478"/>
          <a:ext cx="4234174" cy="2157279"/>
        </p:xfrm>
        <a:graphic>
          <a:graphicData uri="http://schemas.openxmlformats.org/drawingml/2006/table">
            <a:tbl>
              <a:tblPr firstRow="1" firstCol="1" bandRow="1">
                <a:tableStyleId>{0E3FDE45-AF77-4B5C-9715-49D594BDF05E}</a:tableStyleId>
              </a:tblPr>
              <a:tblGrid>
                <a:gridCol w="2127903">
                  <a:extLst>
                    <a:ext uri="{9D8B030D-6E8A-4147-A177-3AD203B41FA5}">
                      <a16:colId xmlns:a16="http://schemas.microsoft.com/office/drawing/2014/main" val="3979166851"/>
                    </a:ext>
                  </a:extLst>
                </a:gridCol>
                <a:gridCol w="2106271">
                  <a:extLst>
                    <a:ext uri="{9D8B030D-6E8A-4147-A177-3AD203B41FA5}">
                      <a16:colId xmlns:a16="http://schemas.microsoft.com/office/drawing/2014/main" val="4204663831"/>
                    </a:ext>
                  </a:extLst>
                </a:gridCol>
              </a:tblGrid>
              <a:tr h="374841">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Parameters</a:t>
                      </a: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Value</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87614320"/>
                  </a:ext>
                </a:extLst>
              </a:tr>
              <a:tr h="254634">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Diameter</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tr-TR" sz="1400" dirty="0">
                          <a:effectLst/>
                          <a:latin typeface="Arial" panose="020B0604020202020204" pitchFamily="34" charset="0"/>
                          <a:cs typeface="Arial" panose="020B0604020202020204" pitchFamily="34" charset="0"/>
                        </a:rPr>
                        <a:t>2</a:t>
                      </a:r>
                      <a:r>
                        <a:rPr lang="tr-TR" sz="1400" baseline="0" dirty="0">
                          <a:effectLst/>
                          <a:latin typeface="Arial" panose="020B0604020202020204" pitchFamily="34" charset="0"/>
                          <a:cs typeface="Arial" panose="020B0604020202020204" pitchFamily="34" charset="0"/>
                        </a:rPr>
                        <a:t> m – 13 m</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84608539"/>
                  </a:ext>
                </a:extLst>
              </a:tr>
              <a:tr h="25463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Flat wire width</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5 mm – 50 mm</a:t>
                      </a:r>
                    </a:p>
                  </a:txBody>
                  <a:tcPr marL="68580" marR="68580" marT="0" marB="0" anchor="ctr"/>
                </a:tc>
                <a:extLst>
                  <a:ext uri="{0D108BD9-81ED-4DB2-BD59-A6C34878D82A}">
                    <a16:rowId xmlns:a16="http://schemas.microsoft.com/office/drawing/2014/main" val="289578692"/>
                  </a:ext>
                </a:extLst>
              </a:tr>
              <a:tr h="25463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Flat wire thickness</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 mm – 10 mm</a:t>
                      </a:r>
                    </a:p>
                  </a:txBody>
                  <a:tcPr marL="68580" marR="68580" marT="0" marB="0" anchor="ctr"/>
                </a:tc>
                <a:extLst>
                  <a:ext uri="{0D108BD9-81ED-4DB2-BD59-A6C34878D82A}">
                    <a16:rowId xmlns:a16="http://schemas.microsoft.com/office/drawing/2014/main" val="475369462"/>
                  </a:ext>
                </a:extLst>
              </a:tr>
              <a:tr h="25463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Number of poles</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10</a:t>
                      </a:r>
                      <a:r>
                        <a:rPr lang="en-US" sz="1400" kern="1200" baseline="0" dirty="0">
                          <a:solidFill>
                            <a:schemeClr val="tx1"/>
                          </a:solidFill>
                          <a:effectLst/>
                          <a:latin typeface="Arial" panose="020B0604020202020204" pitchFamily="34" charset="0"/>
                          <a:ea typeface="+mn-ea"/>
                          <a:cs typeface="Arial" panose="020B0604020202020204" pitchFamily="34" charset="0"/>
                        </a:rPr>
                        <a:t> – 160</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239559"/>
                  </a:ext>
                </a:extLst>
              </a:tr>
              <a:tr h="25463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Current density</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 A/mm2 – 9</a:t>
                      </a:r>
                      <a:r>
                        <a:rPr lang="en-US" sz="1400" kern="1200" baseline="0" dirty="0">
                          <a:solidFill>
                            <a:schemeClr val="tx1"/>
                          </a:solidFill>
                          <a:effectLst/>
                          <a:latin typeface="Arial" panose="020B0604020202020204" pitchFamily="34" charset="0"/>
                          <a:ea typeface="+mn-ea"/>
                          <a:cs typeface="Arial" panose="020B0604020202020204" pitchFamily="34" charset="0"/>
                        </a:rPr>
                        <a:t> A/mm2</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075218"/>
                  </a:ext>
                </a:extLst>
              </a:tr>
              <a:tr h="25463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Number</a:t>
                      </a:r>
                      <a:r>
                        <a:rPr lang="en-US" sz="1400" b="0" kern="1200" baseline="0" dirty="0">
                          <a:solidFill>
                            <a:schemeClr val="tx1"/>
                          </a:solidFill>
                          <a:effectLst/>
                          <a:latin typeface="Arial" panose="020B0604020202020204" pitchFamily="34" charset="0"/>
                          <a:ea typeface="+mn-ea"/>
                          <a:cs typeface="Arial" panose="020B0604020202020204" pitchFamily="34" charset="0"/>
                        </a:rPr>
                        <a:t> of stages</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 – 14</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33307811"/>
                  </a:ext>
                </a:extLst>
              </a:tr>
              <a:tr h="25463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Number of parallel turns</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 – 8</a:t>
                      </a:r>
                    </a:p>
                  </a:txBody>
                  <a:tcPr marL="68580" marR="68580" marT="0" marB="0" anchor="ctr"/>
                </a:tc>
                <a:extLst>
                  <a:ext uri="{0D108BD9-81ED-4DB2-BD59-A6C34878D82A}">
                    <a16:rowId xmlns:a16="http://schemas.microsoft.com/office/drawing/2014/main" val="3541383755"/>
                  </a:ext>
                </a:extLst>
              </a:tr>
            </a:tbl>
          </a:graphicData>
        </a:graphic>
      </p:graphicFrame>
      <p:sp>
        <p:nvSpPr>
          <p:cNvPr id="34" name="İçerik Yer Tutucusu 5"/>
          <p:cNvSpPr txBox="1">
            <a:spLocks/>
          </p:cNvSpPr>
          <p:nvPr/>
        </p:nvSpPr>
        <p:spPr>
          <a:xfrm>
            <a:off x="6832636" y="3893297"/>
            <a:ext cx="4234174" cy="340181"/>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b="1" dirty="0">
                <a:latin typeface="Arial" pitchFamily="34" charset="0"/>
                <a:cs typeface="Arial" pitchFamily="34" charset="0"/>
              </a:rPr>
              <a:t>Variables</a:t>
            </a:r>
          </a:p>
        </p:txBody>
      </p:sp>
      <p:sp>
        <p:nvSpPr>
          <p:cNvPr id="35" name="İçerik Yer Tutucusu 5"/>
          <p:cNvSpPr txBox="1">
            <a:spLocks/>
          </p:cNvSpPr>
          <p:nvPr/>
        </p:nvSpPr>
        <p:spPr>
          <a:xfrm>
            <a:off x="6832636" y="2065283"/>
            <a:ext cx="4234174" cy="340181"/>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b="1" dirty="0">
                <a:latin typeface="Arial" pitchFamily="34" charset="0"/>
                <a:cs typeface="Arial" pitchFamily="34" charset="0"/>
              </a:rPr>
              <a:t>Constraints</a:t>
            </a:r>
          </a:p>
        </p:txBody>
      </p:sp>
      <p:sp>
        <p:nvSpPr>
          <p:cNvPr id="36" name="İçerik Yer Tutucusu 5"/>
          <p:cNvSpPr txBox="1">
            <a:spLocks/>
          </p:cNvSpPr>
          <p:nvPr/>
        </p:nvSpPr>
        <p:spPr>
          <a:xfrm>
            <a:off x="3790077" y="4794248"/>
            <a:ext cx="2741352" cy="340181"/>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i="1" dirty="0">
                <a:latin typeface="Arial" pitchFamily="34" charset="0"/>
                <a:cs typeface="Arial" pitchFamily="34" charset="0"/>
              </a:rPr>
              <a:t>Objective function</a:t>
            </a:r>
          </a:p>
          <a:p>
            <a:pPr marL="0" indent="0" algn="ctr" fontAlgn="auto">
              <a:spcAft>
                <a:spcPts val="0"/>
              </a:spcAft>
              <a:buNone/>
            </a:pPr>
            <a:endParaRPr lang="en-US" sz="1800" b="1" dirty="0">
              <a:latin typeface="Arial" pitchFamily="34" charset="0"/>
              <a:cs typeface="Arial" pitchFamily="34" charset="0"/>
            </a:endParaRPr>
          </a:p>
        </p:txBody>
      </p:sp>
      <p:sp>
        <p:nvSpPr>
          <p:cNvPr id="37" name="Down Arrow 8"/>
          <p:cNvSpPr/>
          <p:nvPr/>
        </p:nvSpPr>
        <p:spPr>
          <a:xfrm>
            <a:off x="5038265" y="5221679"/>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sp>
        <p:nvSpPr>
          <p:cNvPr id="39" name="İçerik Yer Tutucusu 5"/>
          <p:cNvSpPr txBox="1">
            <a:spLocks/>
          </p:cNvSpPr>
          <p:nvPr/>
        </p:nvSpPr>
        <p:spPr>
          <a:xfrm>
            <a:off x="3765329" y="5737871"/>
            <a:ext cx="2741352" cy="340181"/>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b="1" dirty="0">
                <a:latin typeface="Arial" pitchFamily="34" charset="0"/>
                <a:cs typeface="Arial" pitchFamily="34" charset="0"/>
              </a:rPr>
              <a:t>min(total mass)</a:t>
            </a:r>
          </a:p>
          <a:p>
            <a:pPr marL="0" indent="0" algn="ctr" fontAlgn="auto">
              <a:spcAft>
                <a:spcPts val="0"/>
              </a:spcAft>
              <a:buNone/>
            </a:pPr>
            <a:endParaRPr lang="en-US" sz="1800" b="1" dirty="0">
              <a:latin typeface="Arial" pitchFamily="34" charset="0"/>
              <a:cs typeface="Arial" pitchFamily="34" charset="0"/>
            </a:endParaRPr>
          </a:p>
        </p:txBody>
      </p:sp>
      <p:sp>
        <p:nvSpPr>
          <p:cNvPr id="15" name="İçerik Yer Tutucusu 5"/>
          <p:cNvSpPr txBox="1">
            <a:spLocks/>
          </p:cNvSpPr>
          <p:nvPr/>
        </p:nvSpPr>
        <p:spPr>
          <a:xfrm>
            <a:off x="1472821" y="383291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Preferred mechanical models</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32195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35" grpId="0"/>
      <p:bldP spid="36" grpId="0"/>
      <p:bldP spid="37" grpId="0" animBg="1"/>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Genetic Algorithm Optimization</a:t>
            </a:r>
          </a:p>
        </p:txBody>
      </p:sp>
      <p:graphicFrame>
        <p:nvGraphicFramePr>
          <p:cNvPr id="7" name="Table 2"/>
          <p:cNvGraphicFramePr>
            <a:graphicFrameLocks noGrp="1"/>
          </p:cNvGraphicFramePr>
          <p:nvPr>
            <p:extLst>
              <p:ext uri="{D42A27DB-BD31-4B8C-83A1-F6EECF244321}">
                <p14:modId xmlns:p14="http://schemas.microsoft.com/office/powerpoint/2010/main" val="3463605644"/>
              </p:ext>
            </p:extLst>
          </p:nvPr>
        </p:nvGraphicFramePr>
        <p:xfrm>
          <a:off x="311671" y="1504956"/>
          <a:ext cx="4234174" cy="4655235"/>
        </p:xfrm>
        <a:graphic>
          <a:graphicData uri="http://schemas.openxmlformats.org/drawingml/2006/table">
            <a:tbl>
              <a:tblPr firstRow="1" firstCol="1" bandRow="1">
                <a:tableStyleId>{0E3FDE45-AF77-4B5C-9715-49D594BDF05E}</a:tableStyleId>
              </a:tblPr>
              <a:tblGrid>
                <a:gridCol w="2127903">
                  <a:extLst>
                    <a:ext uri="{9D8B030D-6E8A-4147-A177-3AD203B41FA5}">
                      <a16:colId xmlns:a16="http://schemas.microsoft.com/office/drawing/2014/main" val="3979166851"/>
                    </a:ext>
                  </a:extLst>
                </a:gridCol>
                <a:gridCol w="2106271">
                  <a:extLst>
                    <a:ext uri="{9D8B030D-6E8A-4147-A177-3AD203B41FA5}">
                      <a16:colId xmlns:a16="http://schemas.microsoft.com/office/drawing/2014/main" val="4204663831"/>
                    </a:ext>
                  </a:extLst>
                </a:gridCol>
              </a:tblGrid>
              <a:tr h="371469">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Parameters</a:t>
                      </a: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Value</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87614320"/>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Rated power</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1 MW</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84608539"/>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Torque</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480 </a:t>
                      </a:r>
                      <a:r>
                        <a:rPr lang="en-US" sz="1400" dirty="0" err="1">
                          <a:effectLst/>
                          <a:latin typeface="Arial" panose="020B0604020202020204" pitchFamily="34" charset="0"/>
                          <a:ea typeface="SimSun" panose="02010600030101010101" pitchFamily="2" charset="-122"/>
                          <a:cs typeface="Arial" panose="020B0604020202020204" pitchFamily="34" charset="0"/>
                        </a:rPr>
                        <a:t>kNm</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236376333"/>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Rotational speed</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20 rpm</a:t>
                      </a:r>
                    </a:p>
                  </a:txBody>
                  <a:tcPr marL="68580" marR="68580" marT="0" marB="0" anchor="ctr"/>
                </a:tc>
                <a:extLst>
                  <a:ext uri="{0D108BD9-81ED-4DB2-BD59-A6C34878D82A}">
                    <a16:rowId xmlns:a16="http://schemas.microsoft.com/office/drawing/2014/main" val="178239559"/>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Diameter</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effectLst/>
                          <a:latin typeface="Arial" panose="020B0604020202020204" pitchFamily="34" charset="0"/>
                          <a:cs typeface="Arial" panose="020B0604020202020204" pitchFamily="34" charset="0"/>
                        </a:rPr>
                        <a:t>4.8</a:t>
                      </a:r>
                      <a:r>
                        <a:rPr lang="en-US" sz="1400" kern="1200" baseline="0" dirty="0">
                          <a:effectLst/>
                          <a:latin typeface="Arial" panose="020B0604020202020204" pitchFamily="34" charset="0"/>
                          <a:cs typeface="Arial" panose="020B0604020202020204" pitchFamily="34" charset="0"/>
                        </a:rPr>
                        <a:t> 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075218"/>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Number of</a:t>
                      </a:r>
                      <a:r>
                        <a:rPr lang="en-US" sz="1400" b="0" kern="1200" baseline="0" dirty="0">
                          <a:solidFill>
                            <a:schemeClr val="tx1"/>
                          </a:solidFill>
                          <a:effectLst/>
                          <a:latin typeface="Arial" panose="020B0604020202020204" pitchFamily="34" charset="0"/>
                          <a:ea typeface="+mn-ea"/>
                          <a:cs typeface="Arial" panose="020B0604020202020204" pitchFamily="34" charset="0"/>
                        </a:rPr>
                        <a:t> stages</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2</a:t>
                      </a:r>
                    </a:p>
                  </a:txBody>
                  <a:tcPr marL="68580" marR="68580" marT="0" marB="0" anchor="ctr"/>
                </a:tc>
                <a:extLst>
                  <a:ext uri="{0D108BD9-81ED-4DB2-BD59-A6C34878D82A}">
                    <a16:rowId xmlns:a16="http://schemas.microsoft.com/office/drawing/2014/main" val="1086313656"/>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Voltage</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680 V</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33307811"/>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Current</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850 A</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744967238"/>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Active mass</a:t>
                      </a: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10.4 t</a:t>
                      </a:r>
                    </a:p>
                  </a:txBody>
                  <a:tcPr marL="68580" marR="68580" marT="0" marB="0" anchor="ctr"/>
                </a:tc>
                <a:extLst>
                  <a:ext uri="{0D108BD9-81ED-4DB2-BD59-A6C34878D82A}">
                    <a16:rowId xmlns:a16="http://schemas.microsoft.com/office/drawing/2014/main" val="3812609652"/>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Structural mass</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5.6 t</a:t>
                      </a:r>
                    </a:p>
                  </a:txBody>
                  <a:tcPr marL="68580" marR="68580" marT="0" marB="0" anchor="ctr"/>
                </a:tc>
                <a:extLst>
                  <a:ext uri="{0D108BD9-81ED-4DB2-BD59-A6C34878D82A}">
                    <a16:rowId xmlns:a16="http://schemas.microsoft.com/office/drawing/2014/main" val="1257443410"/>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Total mass</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16.0 t</a:t>
                      </a:r>
                    </a:p>
                  </a:txBody>
                  <a:tcPr marL="68580" marR="68580" marT="0" marB="0" anchor="ctr"/>
                </a:tc>
                <a:extLst>
                  <a:ext uri="{0D108BD9-81ED-4DB2-BD59-A6C34878D82A}">
                    <a16:rowId xmlns:a16="http://schemas.microsoft.com/office/drawing/2014/main" val="2361824246"/>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Efficiency</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90 %</a:t>
                      </a:r>
                    </a:p>
                  </a:txBody>
                  <a:tcPr marL="68580" marR="68580" marT="0" marB="0" anchor="ctr"/>
                </a:tc>
                <a:extLst>
                  <a:ext uri="{0D108BD9-81ED-4DB2-BD59-A6C34878D82A}">
                    <a16:rowId xmlns:a16="http://schemas.microsoft.com/office/drawing/2014/main" val="1069005826"/>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effectLst/>
                          <a:latin typeface="Arial" panose="020B0604020202020204" pitchFamily="34" charset="0"/>
                          <a:cs typeface="Arial" panose="020B0604020202020204" pitchFamily="34" charset="0"/>
                        </a:rPr>
                        <a:t>Number of poles</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mn-ea"/>
                          <a:cs typeface="Arial" panose="020B0604020202020204" pitchFamily="34" charset="0"/>
                        </a:rPr>
                        <a:t>46</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539413751"/>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Frequency</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cs typeface="Arial" panose="020B0604020202020204" pitchFamily="34" charset="0"/>
                        </a:rPr>
                        <a:t>7.7 Hz</a:t>
                      </a:r>
                      <a:endParaRPr lang="en-US" sz="1400" baseline="300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53538037"/>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Current density</a:t>
                      </a:r>
                      <a:r>
                        <a:rPr lang="en-US" sz="1400" b="0" kern="1200" baseline="0" dirty="0">
                          <a:solidFill>
                            <a:schemeClr val="tx1"/>
                          </a:solidFill>
                          <a:effectLst/>
                          <a:latin typeface="Arial" panose="020B0604020202020204" pitchFamily="34" charset="0"/>
                          <a:ea typeface="+mn-ea"/>
                          <a:cs typeface="Arial" panose="020B0604020202020204" pitchFamily="34" charset="0"/>
                        </a:rPr>
                        <a:t> </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3.8 A/mm</a:t>
                      </a:r>
                      <a:r>
                        <a:rPr lang="en-US" sz="1400" baseline="30000" dirty="0">
                          <a:effectLst/>
                          <a:latin typeface="Arial" panose="020B0604020202020204" pitchFamily="34" charset="0"/>
                          <a:ea typeface="SimSun" panose="02010600030101010101" pitchFamily="2" charset="-122"/>
                          <a:cs typeface="Arial" panose="020B0604020202020204" pitchFamily="34" charset="0"/>
                        </a:rPr>
                        <a:t>2</a:t>
                      </a:r>
                    </a:p>
                  </a:txBody>
                  <a:tcPr marL="68580" marR="68580" marT="0" marB="0" anchor="ctr"/>
                </a:tc>
                <a:extLst>
                  <a:ext uri="{0D108BD9-81ED-4DB2-BD59-A6C34878D82A}">
                    <a16:rowId xmlns:a16="http://schemas.microsoft.com/office/drawing/2014/main" val="908266819"/>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Flat</a:t>
                      </a:r>
                      <a:r>
                        <a:rPr lang="en-US" sz="1400" b="0" kern="1200" baseline="0" dirty="0">
                          <a:solidFill>
                            <a:schemeClr val="tx1"/>
                          </a:solidFill>
                          <a:effectLst/>
                          <a:latin typeface="Arial" panose="020B0604020202020204" pitchFamily="34" charset="0"/>
                          <a:ea typeface="+mn-ea"/>
                          <a:cs typeface="Arial" panose="020B0604020202020204" pitchFamily="34" charset="0"/>
                        </a:rPr>
                        <a:t> wire dimensions</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3 x 18.6 mm</a:t>
                      </a:r>
                    </a:p>
                  </a:txBody>
                  <a:tcPr marL="68580" marR="68580" marT="0" marB="0" anchor="ctr"/>
                </a:tc>
                <a:extLst>
                  <a:ext uri="{0D108BD9-81ED-4DB2-BD59-A6C34878D82A}">
                    <a16:rowId xmlns:a16="http://schemas.microsoft.com/office/drawing/2014/main" val="4113883760"/>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Total cost</a:t>
                      </a:r>
                    </a:p>
                  </a:txBody>
                  <a:tcPr marL="68580" marR="68580" marT="0" marB="0" anchor="ctr"/>
                </a:tc>
                <a:tc>
                  <a:txBody>
                    <a:bodyPr/>
                    <a:lstStyle/>
                    <a:p>
                      <a:pPr marL="0" marR="0" algn="ctr">
                        <a:lnSpc>
                          <a:spcPct val="100000"/>
                        </a:lnSpc>
                        <a:spcBef>
                          <a:spcPts val="0"/>
                        </a:spcBef>
                        <a:spcAft>
                          <a:spcPts val="0"/>
                        </a:spcAft>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baseline="0" dirty="0">
                          <a:solidFill>
                            <a:schemeClr val="tx1"/>
                          </a:solidFill>
                          <a:effectLst/>
                          <a:latin typeface="Arial" panose="020B0604020202020204" pitchFamily="34" charset="0"/>
                          <a:ea typeface="+mn-ea"/>
                          <a:cs typeface="Arial" panose="020B0604020202020204" pitchFamily="34" charset="0"/>
                        </a:rPr>
                        <a:t> 203k</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805499097"/>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Conduction</a:t>
                      </a:r>
                      <a:r>
                        <a:rPr lang="en-US" sz="1400" b="0" kern="1200" baseline="0" dirty="0">
                          <a:solidFill>
                            <a:schemeClr val="tx1"/>
                          </a:solidFill>
                          <a:effectLst/>
                          <a:latin typeface="Arial" panose="020B0604020202020204" pitchFamily="34" charset="0"/>
                          <a:ea typeface="+mn-ea"/>
                          <a:cs typeface="Arial" panose="020B0604020202020204" pitchFamily="34" charset="0"/>
                        </a:rPr>
                        <a:t> loss</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75 kW</a:t>
                      </a:r>
                    </a:p>
                  </a:txBody>
                  <a:tcPr marL="68580" marR="68580" marT="0" marB="0" anchor="ctr"/>
                </a:tc>
                <a:extLst>
                  <a:ext uri="{0D108BD9-81ED-4DB2-BD59-A6C34878D82A}">
                    <a16:rowId xmlns:a16="http://schemas.microsoft.com/office/drawing/2014/main" val="146713339"/>
                  </a:ext>
                </a:extLst>
              </a:tr>
              <a:tr h="237987">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Eddy current loss</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31 kW</a:t>
                      </a:r>
                    </a:p>
                  </a:txBody>
                  <a:tcPr marL="68580" marR="68580" marT="0" marB="0" anchor="ctr"/>
                </a:tc>
                <a:extLst>
                  <a:ext uri="{0D108BD9-81ED-4DB2-BD59-A6C34878D82A}">
                    <a16:rowId xmlns:a16="http://schemas.microsoft.com/office/drawing/2014/main" val="2039867257"/>
                  </a:ext>
                </a:extLst>
              </a:tr>
            </a:tbl>
          </a:graphicData>
        </a:graphic>
      </p:graphicFrame>
      <p:pic>
        <p:nvPicPr>
          <p:cNvPr id="11" name="mw-desig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8161" r="23999"/>
          <a:stretch/>
        </p:blipFill>
        <p:spPr>
          <a:xfrm>
            <a:off x="5228404" y="1412807"/>
            <a:ext cx="2377666" cy="2704576"/>
          </a:xfrm>
          <a:prstGeom prst="rect">
            <a:avLst/>
          </a:prstGeom>
        </p:spPr>
      </p:pic>
      <p:pic>
        <p:nvPicPr>
          <p:cNvPr id="2" name="Resim 1"/>
          <p:cNvPicPr>
            <a:picLocks noChangeAspect="1"/>
          </p:cNvPicPr>
          <p:nvPr/>
        </p:nvPicPr>
        <p:blipFill>
          <a:blip r:embed="rId6"/>
          <a:stretch>
            <a:fillRect/>
          </a:stretch>
        </p:blipFill>
        <p:spPr>
          <a:xfrm>
            <a:off x="5084016" y="4117383"/>
            <a:ext cx="2522054" cy="1932789"/>
          </a:xfrm>
          <a:prstGeom prst="rect">
            <a:avLst/>
          </a:prstGeom>
        </p:spPr>
      </p:pic>
      <p:grpSp>
        <p:nvGrpSpPr>
          <p:cNvPr id="13" name="Grup 12"/>
          <p:cNvGrpSpPr/>
          <p:nvPr/>
        </p:nvGrpSpPr>
        <p:grpSpPr>
          <a:xfrm>
            <a:off x="8115391" y="2144114"/>
            <a:ext cx="3395841" cy="2113483"/>
            <a:chOff x="8285005" y="1699475"/>
            <a:chExt cx="3395841" cy="2113483"/>
          </a:xfrm>
        </p:grpSpPr>
        <p:pic>
          <p:nvPicPr>
            <p:cNvPr id="6" name="Resim 5"/>
            <p:cNvPicPr>
              <a:picLocks noChangeAspect="1"/>
            </p:cNvPicPr>
            <p:nvPr/>
          </p:nvPicPr>
          <p:blipFill>
            <a:blip r:embed="rId7"/>
            <a:stretch>
              <a:fillRect/>
            </a:stretch>
          </p:blipFill>
          <p:spPr>
            <a:xfrm>
              <a:off x="8285005" y="1699475"/>
              <a:ext cx="3395841" cy="1791775"/>
            </a:xfrm>
            <a:prstGeom prst="rect">
              <a:avLst/>
            </a:prstGeom>
          </p:spPr>
        </p:pic>
        <p:sp>
          <p:nvSpPr>
            <p:cNvPr id="12" name="Dikdörtgen 11"/>
            <p:cNvSpPr/>
            <p:nvPr/>
          </p:nvSpPr>
          <p:spPr>
            <a:xfrm>
              <a:off x="9894048" y="3443626"/>
              <a:ext cx="633507" cy="369332"/>
            </a:xfrm>
            <a:prstGeom prst="rect">
              <a:avLst/>
            </a:prstGeom>
          </p:spPr>
          <p:txBody>
            <a:bodyPr wrap="none">
              <a:spAutoFit/>
            </a:bodyPr>
            <a:lstStyle/>
            <a:p>
              <a:pPr marL="0" indent="0" algn="ctr" fontAlgn="auto">
                <a:spcAft>
                  <a:spcPts val="0"/>
                </a:spcAft>
                <a:buNone/>
              </a:pPr>
              <a:r>
                <a:rPr lang="en-US" b="1" dirty="0">
                  <a:solidFill>
                    <a:srgbClr val="C20024"/>
                  </a:solidFill>
                  <a:latin typeface="Arial" pitchFamily="34" charset="0"/>
                  <a:cs typeface="Arial" pitchFamily="34" charset="0"/>
                </a:rPr>
                <a:t>x 63</a:t>
              </a:r>
            </a:p>
          </p:txBody>
        </p:sp>
      </p:grpSp>
      <p:sp>
        <p:nvSpPr>
          <p:cNvPr id="15" name="Rectangle 3"/>
          <p:cNvSpPr/>
          <p:nvPr/>
        </p:nvSpPr>
        <p:spPr>
          <a:xfrm>
            <a:off x="-1" y="6297233"/>
            <a:ext cx="12192001"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[1</a:t>
            </a:r>
            <a:r>
              <a:rPr lang="tr-TR" sz="1000" i="1" dirty="0">
                <a:latin typeface="Arial" panose="020B0604020202020204" pitchFamily="34" charset="0"/>
                <a:ea typeface="Times New Roman" panose="02020603050405020304" pitchFamily="18" charset="0"/>
                <a:cs typeface="Arial" panose="020B0604020202020204" pitchFamily="34" charset="0"/>
              </a:rPr>
              <a:t>1</a:t>
            </a:r>
            <a:r>
              <a:rPr lang="en-US" sz="1000" i="1" dirty="0">
                <a:latin typeface="Arial" panose="020B0604020202020204" pitchFamily="34" charset="0"/>
                <a:ea typeface="Times New Roman" panose="02020603050405020304" pitchFamily="18" charset="0"/>
                <a:cs typeface="Arial" panose="020B0604020202020204" pitchFamily="34" charset="0"/>
              </a:rPr>
              <a:t>] G. Cakal and O. </a:t>
            </a:r>
            <a:r>
              <a:rPr lang="en-US" sz="1000" i="1" dirty="0" err="1">
                <a:latin typeface="Arial" panose="020B0604020202020204" pitchFamily="34" charset="0"/>
                <a:ea typeface="Times New Roman" panose="02020603050405020304" pitchFamily="18" charset="0"/>
                <a:cs typeface="Arial" panose="020B0604020202020204" pitchFamily="34" charset="0"/>
              </a:rPr>
              <a:t>Keysan</a:t>
            </a:r>
            <a:r>
              <a:rPr lang="en-US" sz="1000" i="1" dirty="0">
                <a:latin typeface="Arial" panose="020B0604020202020204" pitchFamily="34" charset="0"/>
                <a:ea typeface="Times New Roman" panose="02020603050405020304" pitchFamily="18" charset="0"/>
                <a:cs typeface="Arial" panose="020B0604020202020204" pitchFamily="34" charset="0"/>
              </a:rPr>
              <a:t>, </a:t>
            </a:r>
            <a:r>
              <a:rPr lang="tr-TR" sz="1000" i="1" dirty="0">
                <a:latin typeface="Arial" panose="020B0604020202020204" pitchFamily="34" charset="0"/>
                <a:ea typeface="Times New Roman" panose="02020603050405020304" pitchFamily="18" charset="0"/>
                <a:cs typeface="Arial" panose="020B0604020202020204" pitchFamily="34" charset="0"/>
              </a:rPr>
              <a:t>‘‘</a:t>
            </a:r>
            <a:r>
              <a:rPr lang="en-US" sz="1000" i="1" dirty="0">
                <a:latin typeface="Arial" panose="020B0604020202020204" pitchFamily="34" charset="0"/>
                <a:ea typeface="Times New Roman" panose="02020603050405020304" pitchFamily="18" charset="0"/>
                <a:cs typeface="Arial" panose="020B0604020202020204" pitchFamily="34" charset="0"/>
              </a:rPr>
              <a:t>Axial flux generator with novel flat wire for direct-drive wind turbines</a:t>
            </a:r>
            <a:r>
              <a:rPr lang="tr-TR" sz="1000" i="1" dirty="0">
                <a:latin typeface="Arial" panose="020B0604020202020204" pitchFamily="34" charset="0"/>
                <a:ea typeface="Times New Roman" panose="02020603050405020304" pitchFamily="18" charset="0"/>
                <a:cs typeface="Arial" panose="020B0604020202020204" pitchFamily="34" charset="0"/>
              </a:rPr>
              <a:t>,’’ IET</a:t>
            </a:r>
            <a:r>
              <a:rPr lang="en-US" sz="1000" i="1" dirty="0">
                <a:latin typeface="Arial" panose="020B0604020202020204" pitchFamily="34" charset="0"/>
                <a:ea typeface="Times New Roman" panose="02020603050405020304" pitchFamily="18" charset="0"/>
                <a:cs typeface="Arial" panose="020B0604020202020204" pitchFamily="34" charset="0"/>
              </a:rPr>
              <a:t> Renewable Power Generation, (Accepted), 2020.</a:t>
            </a:r>
          </a:p>
        </p:txBody>
      </p:sp>
      <p:sp>
        <p:nvSpPr>
          <p:cNvPr id="16" name="Rectangle 3"/>
          <p:cNvSpPr/>
          <p:nvPr/>
        </p:nvSpPr>
        <p:spPr>
          <a:xfrm>
            <a:off x="4116929" y="1289697"/>
            <a:ext cx="42891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[1</a:t>
            </a:r>
            <a:r>
              <a:rPr lang="tr-TR" sz="1000" i="1" dirty="0">
                <a:latin typeface="Arial" panose="020B0604020202020204" pitchFamily="34" charset="0"/>
                <a:ea typeface="Times New Roman" panose="02020603050405020304" pitchFamily="18" charset="0"/>
                <a:cs typeface="Arial" panose="020B0604020202020204" pitchFamily="34" charset="0"/>
              </a:rPr>
              <a:t>1</a:t>
            </a:r>
            <a:r>
              <a:rPr lang="en-US" sz="1000" i="1" dirty="0">
                <a:latin typeface="Arial" panose="020B0604020202020204" pitchFamily="34" charset="0"/>
                <a:ea typeface="Times New Roman" panose="02020603050405020304" pitchFamily="18" charset="0"/>
                <a:cs typeface="Arial" panose="020B0604020202020204" pitchFamily="34" charset="0"/>
              </a:rPr>
              <a:t>]</a:t>
            </a:r>
          </a:p>
        </p:txBody>
      </p:sp>
      <p:sp>
        <p:nvSpPr>
          <p:cNvPr id="17" name="Metin Yer Tutucusu 4"/>
          <p:cNvSpPr txBox="1">
            <a:spLocks/>
          </p:cNvSpPr>
          <p:nvPr/>
        </p:nvSpPr>
        <p:spPr>
          <a:xfrm>
            <a:off x="7952371" y="1149534"/>
            <a:ext cx="3840897"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fontAlgn="auto">
              <a:spcAft>
                <a:spcPts val="0"/>
              </a:spcAft>
            </a:pPr>
            <a:r>
              <a:rPr lang="en-US" sz="2400" b="1" dirty="0">
                <a:solidFill>
                  <a:schemeClr val="tx1"/>
                </a:solidFill>
                <a:latin typeface="Arial" panose="020B0604020202020204" pitchFamily="34" charset="0"/>
                <a:cs typeface="Arial" panose="020B0604020202020204" pitchFamily="34" charset="0"/>
              </a:rPr>
              <a:t>Feasibility</a:t>
            </a:r>
          </a:p>
        </p:txBody>
      </p:sp>
      <p:graphicFrame>
        <p:nvGraphicFramePr>
          <p:cNvPr id="39" name="Table 2"/>
          <p:cNvGraphicFramePr>
            <a:graphicFrameLocks noGrp="1"/>
          </p:cNvGraphicFramePr>
          <p:nvPr>
            <p:extLst>
              <p:ext uri="{D42A27DB-BD31-4B8C-83A1-F6EECF244321}">
                <p14:modId xmlns:p14="http://schemas.microsoft.com/office/powerpoint/2010/main" val="2428702310"/>
              </p:ext>
            </p:extLst>
          </p:nvPr>
        </p:nvGraphicFramePr>
        <p:xfrm>
          <a:off x="8510233" y="4807932"/>
          <a:ext cx="3073128" cy="1020060"/>
        </p:xfrm>
        <a:graphic>
          <a:graphicData uri="http://schemas.openxmlformats.org/drawingml/2006/table">
            <a:tbl>
              <a:tblPr firstCol="1" bandRow="1">
                <a:tableStyleId>{0E3FDE45-AF77-4B5C-9715-49D594BDF05E}</a:tableStyleId>
              </a:tblPr>
              <a:tblGrid>
                <a:gridCol w="1544414">
                  <a:extLst>
                    <a:ext uri="{9D8B030D-6E8A-4147-A177-3AD203B41FA5}">
                      <a16:colId xmlns:a16="http://schemas.microsoft.com/office/drawing/2014/main" val="3979166851"/>
                    </a:ext>
                  </a:extLst>
                </a:gridCol>
                <a:gridCol w="1528714">
                  <a:extLst>
                    <a:ext uri="{9D8B030D-6E8A-4147-A177-3AD203B41FA5}">
                      <a16:colId xmlns:a16="http://schemas.microsoft.com/office/drawing/2014/main" val="4204663831"/>
                    </a:ext>
                  </a:extLst>
                </a:gridCol>
              </a:tblGrid>
              <a:tr h="340020">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Material</a:t>
                      </a:r>
                      <a:r>
                        <a:rPr lang="en-US" sz="1400" b="0" kern="1200" baseline="0" dirty="0">
                          <a:solidFill>
                            <a:schemeClr val="tx1"/>
                          </a:solidFill>
                          <a:effectLst/>
                          <a:latin typeface="Arial" panose="020B0604020202020204" pitchFamily="34" charset="0"/>
                          <a:ea typeface="+mn-ea"/>
                          <a:cs typeface="Arial" panose="020B0604020202020204" pitchFamily="34" charset="0"/>
                        </a:rPr>
                        <a:t> cost</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baseline="0" dirty="0">
                          <a:solidFill>
                            <a:schemeClr val="tx1"/>
                          </a:solidFill>
                          <a:effectLst/>
                          <a:latin typeface="Arial" panose="020B0604020202020204" pitchFamily="34" charset="0"/>
                          <a:ea typeface="+mn-ea"/>
                          <a:cs typeface="Arial" panose="020B0604020202020204" pitchFamily="34" charset="0"/>
                        </a:rPr>
                        <a:t> 45k</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239559"/>
                  </a:ext>
                </a:extLst>
              </a:tr>
              <a:tr h="340020">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Laser cutting</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baseline="0" dirty="0">
                          <a:solidFill>
                            <a:schemeClr val="tx1"/>
                          </a:solidFill>
                          <a:effectLst/>
                          <a:latin typeface="Arial" panose="020B0604020202020204" pitchFamily="34" charset="0"/>
                          <a:ea typeface="+mn-ea"/>
                          <a:cs typeface="Arial" panose="020B0604020202020204" pitchFamily="34" charset="0"/>
                        </a:rPr>
                        <a:t> 1.2k</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075218"/>
                  </a:ext>
                </a:extLst>
              </a:tr>
              <a:tr h="340020">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Water jet</a:t>
                      </a:r>
                    </a:p>
                  </a:txBody>
                  <a:tcPr marL="68580" marR="68580" marT="0" marB="0" anchor="ctr"/>
                </a:tc>
                <a:tc>
                  <a:txBody>
                    <a:bodyPr/>
                    <a:lstStyle/>
                    <a:p>
                      <a:pPr marL="0" marR="0" algn="ctr">
                        <a:lnSpc>
                          <a:spcPct val="100000"/>
                        </a:lnSpc>
                        <a:spcBef>
                          <a:spcPts val="0"/>
                        </a:spcBef>
                        <a:spcAft>
                          <a:spcPts val="0"/>
                        </a:spcAft>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baseline="0" dirty="0">
                          <a:solidFill>
                            <a:schemeClr val="tx1"/>
                          </a:solidFill>
                          <a:effectLst/>
                          <a:latin typeface="Arial" panose="020B0604020202020204" pitchFamily="34" charset="0"/>
                          <a:ea typeface="+mn-ea"/>
                          <a:cs typeface="Arial" panose="020B0604020202020204" pitchFamily="34" charset="0"/>
                        </a:rPr>
                        <a:t> 8.5k</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33307811"/>
                  </a:ext>
                </a:extLst>
              </a:tr>
            </a:tbl>
          </a:graphicData>
        </a:graphic>
      </p:graphicFrame>
      <p:sp>
        <p:nvSpPr>
          <p:cNvPr id="18" name="İçerik Yer Tutucusu 5"/>
          <p:cNvSpPr txBox="1">
            <a:spLocks/>
          </p:cNvSpPr>
          <p:nvPr/>
        </p:nvSpPr>
        <p:spPr>
          <a:xfrm>
            <a:off x="4574695" y="5942415"/>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Optimized 1 MW generator</a:t>
            </a:r>
            <a:endParaRPr lang="en-US" sz="1100" dirty="0">
              <a:latin typeface="Arial" pitchFamily="34" charset="0"/>
              <a:cs typeface="Arial" pitchFamily="34" charset="0"/>
            </a:endParaRPr>
          </a:p>
        </p:txBody>
      </p:sp>
      <p:sp>
        <p:nvSpPr>
          <p:cNvPr id="19" name="İçerik Yer Tutucusu 5"/>
          <p:cNvSpPr txBox="1">
            <a:spLocks/>
          </p:cNvSpPr>
          <p:nvPr/>
        </p:nvSpPr>
        <p:spPr>
          <a:xfrm>
            <a:off x="8276449" y="4470070"/>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Cost analysis</a:t>
            </a:r>
            <a:endParaRPr lang="en-US" sz="1100" dirty="0">
              <a:latin typeface="Arial" pitchFamily="34" charset="0"/>
              <a:cs typeface="Arial" pitchFamily="34" charset="0"/>
            </a:endParaRPr>
          </a:p>
        </p:txBody>
      </p:sp>
      <p:sp>
        <p:nvSpPr>
          <p:cNvPr id="20" name="İçerik Yer Tutucusu 5"/>
          <p:cNvSpPr txBox="1">
            <a:spLocks/>
          </p:cNvSpPr>
          <p:nvPr/>
        </p:nvSpPr>
        <p:spPr>
          <a:xfrm>
            <a:off x="8237788" y="186314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Copper sheet</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8261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p:cTn id="25" fill="hold" display="0">
                  <p:stCondLst>
                    <p:cond delay="indefinite"/>
                  </p:stCondLst>
                </p:cTn>
                <p:tgtEl>
                  <p:spTgt spid="11"/>
                </p:tgtEl>
              </p:cMediaNode>
            </p:video>
          </p:childTnLst>
        </p:cTn>
      </p:par>
    </p:tnLst>
    <p:bldLst>
      <p:bldP spid="17"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Comparison</a:t>
            </a:r>
          </a:p>
        </p:txBody>
      </p:sp>
      <p:graphicFrame>
        <p:nvGraphicFramePr>
          <p:cNvPr id="7" name="Table 2"/>
          <p:cNvGraphicFramePr>
            <a:graphicFrameLocks noGrp="1"/>
          </p:cNvGraphicFramePr>
          <p:nvPr>
            <p:extLst>
              <p:ext uri="{D42A27DB-BD31-4B8C-83A1-F6EECF244321}">
                <p14:modId xmlns:p14="http://schemas.microsoft.com/office/powerpoint/2010/main" val="2116793124"/>
              </p:ext>
            </p:extLst>
          </p:nvPr>
        </p:nvGraphicFramePr>
        <p:xfrm>
          <a:off x="847725" y="1508125"/>
          <a:ext cx="10589251" cy="4429127"/>
        </p:xfrm>
        <a:graphic>
          <a:graphicData uri="http://schemas.openxmlformats.org/drawingml/2006/table">
            <a:tbl>
              <a:tblPr firstRow="1" firstCol="1" bandRow="1">
                <a:tableStyleId>{0E3FDE45-AF77-4B5C-9715-49D594BDF05E}</a:tableStyleId>
              </a:tblPr>
              <a:tblGrid>
                <a:gridCol w="1573729">
                  <a:extLst>
                    <a:ext uri="{9D8B030D-6E8A-4147-A177-3AD203B41FA5}">
                      <a16:colId xmlns:a16="http://schemas.microsoft.com/office/drawing/2014/main" val="3979166851"/>
                    </a:ext>
                  </a:extLst>
                </a:gridCol>
                <a:gridCol w="1502587">
                  <a:extLst>
                    <a:ext uri="{9D8B030D-6E8A-4147-A177-3AD203B41FA5}">
                      <a16:colId xmlns:a16="http://schemas.microsoft.com/office/drawing/2014/main" val="4204663831"/>
                    </a:ext>
                  </a:extLst>
                </a:gridCol>
                <a:gridCol w="1502587">
                  <a:extLst>
                    <a:ext uri="{9D8B030D-6E8A-4147-A177-3AD203B41FA5}">
                      <a16:colId xmlns:a16="http://schemas.microsoft.com/office/drawing/2014/main" val="649756809"/>
                    </a:ext>
                  </a:extLst>
                </a:gridCol>
                <a:gridCol w="1502587">
                  <a:extLst>
                    <a:ext uri="{9D8B030D-6E8A-4147-A177-3AD203B41FA5}">
                      <a16:colId xmlns:a16="http://schemas.microsoft.com/office/drawing/2014/main" val="2763490094"/>
                    </a:ext>
                  </a:extLst>
                </a:gridCol>
                <a:gridCol w="1502587">
                  <a:extLst>
                    <a:ext uri="{9D8B030D-6E8A-4147-A177-3AD203B41FA5}">
                      <a16:colId xmlns:a16="http://schemas.microsoft.com/office/drawing/2014/main" val="149733223"/>
                    </a:ext>
                  </a:extLst>
                </a:gridCol>
                <a:gridCol w="1502587">
                  <a:extLst>
                    <a:ext uri="{9D8B030D-6E8A-4147-A177-3AD203B41FA5}">
                      <a16:colId xmlns:a16="http://schemas.microsoft.com/office/drawing/2014/main" val="2823281819"/>
                    </a:ext>
                  </a:extLst>
                </a:gridCol>
                <a:gridCol w="1502587">
                  <a:extLst>
                    <a:ext uri="{9D8B030D-6E8A-4147-A177-3AD203B41FA5}">
                      <a16:colId xmlns:a16="http://schemas.microsoft.com/office/drawing/2014/main" val="1428282733"/>
                    </a:ext>
                  </a:extLst>
                </a:gridCol>
              </a:tblGrid>
              <a:tr h="642217">
                <a:tc>
                  <a:txBody>
                    <a:bodyPr/>
                    <a:lstStyle/>
                    <a:p>
                      <a:pPr marL="0" marR="0" algn="ctr">
                        <a:lnSpc>
                          <a:spcPct val="100000"/>
                        </a:lnSpc>
                        <a:spcBef>
                          <a:spcPts val="0"/>
                        </a:spcBef>
                        <a:spcAft>
                          <a:spcPts val="0"/>
                        </a:spcAft>
                      </a:pP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Li</a:t>
                      </a:r>
                      <a:r>
                        <a:rPr lang="en-US" sz="1600" baseline="0" dirty="0">
                          <a:effectLst/>
                          <a:latin typeface="Arial" panose="020B0604020202020204" pitchFamily="34" charset="0"/>
                          <a:cs typeface="Arial" panose="020B0604020202020204" pitchFamily="34"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i="1" baseline="0" dirty="0">
                          <a:effectLst/>
                          <a:latin typeface="Arial" panose="020B0604020202020204" pitchFamily="34" charset="0"/>
                          <a:cs typeface="Arial" panose="020B0604020202020204" pitchFamily="34" charset="0"/>
                        </a:rPr>
                        <a:t>et al.</a:t>
                      </a:r>
                      <a:r>
                        <a:rPr lang="tr-TR" sz="1600" i="1" baseline="0" dirty="0">
                          <a:effectLst/>
                          <a:latin typeface="Arial" panose="020B0604020202020204" pitchFamily="34" charset="0"/>
                          <a:cs typeface="Arial" panose="020B0604020202020204" pitchFamily="34" charset="0"/>
                        </a:rPr>
                        <a:t> </a:t>
                      </a:r>
                      <a:r>
                        <a:rPr lang="en-US" sz="1100" b="0" i="1" dirty="0">
                          <a:latin typeface="Arial" panose="020B0604020202020204" pitchFamily="34" charset="0"/>
                          <a:ea typeface="Times New Roman" panose="02020603050405020304" pitchFamily="18" charset="0"/>
                          <a:cs typeface="Arial" panose="020B0604020202020204" pitchFamily="34" charset="0"/>
                        </a:rPr>
                        <a:t>[1</a:t>
                      </a:r>
                      <a:r>
                        <a:rPr lang="tr-TR" sz="1100" b="0" i="1" dirty="0">
                          <a:latin typeface="Arial" panose="020B0604020202020204" pitchFamily="34" charset="0"/>
                          <a:ea typeface="Times New Roman" panose="02020603050405020304" pitchFamily="18" charset="0"/>
                          <a:cs typeface="Arial" panose="020B0604020202020204" pitchFamily="34" charset="0"/>
                        </a:rPr>
                        <a:t>2</a:t>
                      </a:r>
                      <a:r>
                        <a:rPr lang="en-US" sz="1100" b="0" i="1" dirty="0">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This</a:t>
                      </a:r>
                      <a:r>
                        <a:rPr lang="en-US" sz="1600" baseline="0" dirty="0">
                          <a:effectLst/>
                          <a:latin typeface="Arial" panose="020B0604020202020204" pitchFamily="34" charset="0"/>
                          <a:ea typeface="SimSun" panose="02010600030101010101" pitchFamily="2" charset="-122"/>
                          <a:cs typeface="Arial" panose="020B0604020202020204" pitchFamily="34" charset="0"/>
                        </a:rPr>
                        <a:t> </a:t>
                      </a:r>
                    </a:p>
                    <a:p>
                      <a:pPr marL="0" marR="0" algn="ctr">
                        <a:lnSpc>
                          <a:spcPct val="100000"/>
                        </a:lnSpc>
                        <a:spcBef>
                          <a:spcPts val="0"/>
                        </a:spcBef>
                        <a:spcAft>
                          <a:spcPts val="0"/>
                        </a:spcAft>
                      </a:pPr>
                      <a:r>
                        <a:rPr lang="en-US" sz="1600" baseline="0" dirty="0">
                          <a:effectLst/>
                          <a:latin typeface="Arial" panose="020B0604020202020204" pitchFamily="34" charset="0"/>
                          <a:ea typeface="SimSun" panose="02010600030101010101" pitchFamily="2" charset="-122"/>
                          <a:cs typeface="Arial" panose="020B0604020202020204" pitchFamily="34" charset="0"/>
                        </a:rPr>
                        <a:t>study</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McDonald</a:t>
                      </a:r>
                      <a:r>
                        <a:rPr lang="en-US" sz="1600" baseline="0" dirty="0">
                          <a:effectLst/>
                          <a:latin typeface="Arial" panose="020B0604020202020204" pitchFamily="34" charset="0"/>
                          <a:ea typeface="SimSun" panose="02010600030101010101" pitchFamily="2" charset="-122"/>
                          <a:cs typeface="Arial" panose="020B0604020202020204" pitchFamily="34"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i="1" baseline="0" dirty="0">
                          <a:effectLst/>
                          <a:latin typeface="Arial" panose="020B0604020202020204" pitchFamily="34" charset="0"/>
                          <a:ea typeface="SimSun" panose="02010600030101010101" pitchFamily="2" charset="-122"/>
                          <a:cs typeface="Arial" panose="020B0604020202020204" pitchFamily="34" charset="0"/>
                        </a:rPr>
                        <a:t>et al.</a:t>
                      </a:r>
                      <a:r>
                        <a:rPr lang="tr-TR" sz="1600" i="1" baseline="0" dirty="0">
                          <a:effectLst/>
                          <a:latin typeface="Arial" panose="020B0604020202020204" pitchFamily="34" charset="0"/>
                          <a:ea typeface="SimSun" panose="02010600030101010101" pitchFamily="2" charset="-122"/>
                          <a:cs typeface="Arial" panose="020B0604020202020204" pitchFamily="34" charset="0"/>
                        </a:rPr>
                        <a:t> </a:t>
                      </a:r>
                      <a:r>
                        <a:rPr lang="en-US"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[1</a:t>
                      </a:r>
                      <a:r>
                        <a:rPr lang="tr-TR"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3</a:t>
                      </a:r>
                      <a:r>
                        <a:rPr lang="en-US"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Maples </a:t>
                      </a:r>
                    </a:p>
                    <a:p>
                      <a:pPr marL="0" marR="0" algn="ctr">
                        <a:lnSpc>
                          <a:spcPct val="100000"/>
                        </a:lnSpc>
                        <a:spcBef>
                          <a:spcPts val="0"/>
                        </a:spcBef>
                        <a:spcAft>
                          <a:spcPts val="0"/>
                        </a:spcAft>
                      </a:pPr>
                      <a:r>
                        <a:rPr lang="en-US" sz="1600" i="1" dirty="0">
                          <a:effectLst/>
                          <a:latin typeface="Arial" panose="020B0604020202020204" pitchFamily="34" charset="0"/>
                          <a:ea typeface="SimSun" panose="02010600030101010101" pitchFamily="2" charset="-122"/>
                          <a:cs typeface="Arial" panose="020B0604020202020204" pitchFamily="34" charset="0"/>
                        </a:rPr>
                        <a:t>et al.</a:t>
                      </a:r>
                      <a:r>
                        <a:rPr lang="tr-TR" sz="1600" i="1" dirty="0">
                          <a:effectLst/>
                          <a:latin typeface="Arial" panose="020B0604020202020204" pitchFamily="34" charset="0"/>
                          <a:ea typeface="SimSun" panose="02010600030101010101" pitchFamily="2" charset="-122"/>
                          <a:cs typeface="Arial" panose="020B0604020202020204" pitchFamily="34" charset="0"/>
                        </a:rPr>
                        <a:t> </a:t>
                      </a:r>
                      <a:r>
                        <a:rPr lang="en-US"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[1</a:t>
                      </a:r>
                      <a:r>
                        <a:rPr lang="tr-TR"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4</a:t>
                      </a:r>
                      <a:r>
                        <a:rPr lang="en-US"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tc>
                <a:tc>
                  <a:txBody>
                    <a:bodyPr/>
                    <a:lstStyle/>
                    <a:p>
                      <a:pPr marL="0" marR="0" algn="ctr">
                        <a:lnSpc>
                          <a:spcPct val="100000"/>
                        </a:lnSpc>
                        <a:spcBef>
                          <a:spcPts val="0"/>
                        </a:spcBef>
                        <a:spcAft>
                          <a:spcPts val="0"/>
                        </a:spcAft>
                      </a:pPr>
                      <a:r>
                        <a:rPr lang="en-US" sz="1600" dirty="0" err="1">
                          <a:effectLst/>
                          <a:latin typeface="Arial" panose="020B0604020202020204" pitchFamily="34" charset="0"/>
                          <a:ea typeface="SimSun" panose="02010600030101010101" pitchFamily="2" charset="-122"/>
                          <a:cs typeface="Arial" panose="020B0604020202020204" pitchFamily="34" charset="0"/>
                        </a:rPr>
                        <a:t>Versteegh</a:t>
                      </a:r>
                      <a:r>
                        <a:rPr lang="tr-TR" sz="1600" dirty="0">
                          <a:effectLst/>
                          <a:latin typeface="Arial" panose="020B0604020202020204" pitchFamily="34" charset="0"/>
                          <a:ea typeface="SimSun" panose="02010600030101010101" pitchFamily="2" charset="-122"/>
                          <a:cs typeface="Arial" panose="020B0604020202020204" pitchFamily="34" charset="0"/>
                        </a:rPr>
                        <a:t> </a:t>
                      </a:r>
                      <a:r>
                        <a:rPr lang="en-US"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[1</a:t>
                      </a:r>
                      <a:r>
                        <a:rPr lang="tr-TR"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5</a:t>
                      </a:r>
                      <a:r>
                        <a:rPr lang="en-US"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Arial" panose="020B0604020202020204" pitchFamily="34" charset="0"/>
                          <a:ea typeface="SimSun" panose="02010600030101010101" pitchFamily="2" charset="-122"/>
                          <a:cs typeface="Arial" panose="020B0604020202020204" pitchFamily="34" charset="0"/>
                        </a:rPr>
                        <a:t>Bang</a:t>
                      </a:r>
                      <a:r>
                        <a:rPr lang="tr-TR" sz="1600" dirty="0">
                          <a:effectLst/>
                          <a:latin typeface="Arial" panose="020B0604020202020204" pitchFamily="34" charset="0"/>
                          <a:ea typeface="SimSun" panose="02010600030101010101" pitchFamily="2" charset="-122"/>
                          <a:cs typeface="Arial" panose="020B0604020202020204" pitchFamily="34" charset="0"/>
                        </a:rPr>
                        <a:t> </a:t>
                      </a:r>
                      <a:r>
                        <a:rPr lang="en-US"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[1</a:t>
                      </a:r>
                      <a:r>
                        <a:rPr lang="tr-TR"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6</a:t>
                      </a:r>
                      <a:r>
                        <a:rPr lang="en-US" sz="110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tc>
                <a:extLst>
                  <a:ext uri="{0D108BD9-81ED-4DB2-BD59-A6C34878D82A}">
                    <a16:rowId xmlns:a16="http://schemas.microsoft.com/office/drawing/2014/main" val="2687614320"/>
                  </a:ext>
                </a:extLst>
              </a:tr>
              <a:tr h="31340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Generator type</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RFPM</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AFPM</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AFPM</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RFPM</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RFPM</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RFPM</a:t>
                      </a:r>
                    </a:p>
                  </a:txBody>
                  <a:tcPr marL="68580" marR="68580" marT="0" marB="0" anchor="ctr"/>
                </a:tc>
                <a:extLst>
                  <a:ext uri="{0D108BD9-81ED-4DB2-BD59-A6C34878D82A}">
                    <a16:rowId xmlns:a16="http://schemas.microsoft.com/office/drawing/2014/main" val="4284608539"/>
                  </a:ext>
                </a:extLst>
              </a:tr>
              <a:tr h="31340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Power</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0.75 MW</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 MW</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 MW</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 MW</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1.5 MW</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2 MW</a:t>
                      </a:r>
                    </a:p>
                  </a:txBody>
                  <a:tcPr marL="68580" marR="68580" marT="0" marB="0" anchor="ctr"/>
                </a:tc>
                <a:extLst>
                  <a:ext uri="{0D108BD9-81ED-4DB2-BD59-A6C34878D82A}">
                    <a16:rowId xmlns:a16="http://schemas.microsoft.com/office/drawing/2014/main" val="1236376333"/>
                  </a:ext>
                </a:extLst>
              </a:tr>
              <a:tr h="31340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Speed</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29</a:t>
                      </a:r>
                      <a:r>
                        <a:rPr lang="en-US" sz="1400" kern="1200" baseline="0" dirty="0">
                          <a:solidFill>
                            <a:schemeClr val="tx1"/>
                          </a:solidFill>
                          <a:effectLst/>
                          <a:latin typeface="Arial" panose="020B0604020202020204" pitchFamily="34" charset="0"/>
                          <a:ea typeface="+mn-ea"/>
                          <a:cs typeface="Arial" panose="020B0604020202020204" pitchFamily="34" charset="0"/>
                        </a:rPr>
                        <a:t> rpm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20</a:t>
                      </a:r>
                      <a:r>
                        <a:rPr lang="en-US" sz="1400" kern="1200" baseline="0" dirty="0">
                          <a:solidFill>
                            <a:schemeClr val="tx1"/>
                          </a:solidFill>
                          <a:effectLst/>
                          <a:latin typeface="Arial" panose="020B0604020202020204" pitchFamily="34" charset="0"/>
                          <a:ea typeface="+mn-ea"/>
                          <a:cs typeface="Arial" panose="020B0604020202020204" pitchFamily="34" charset="0"/>
                        </a:rPr>
                        <a:t> rpm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12</a:t>
                      </a:r>
                      <a:r>
                        <a:rPr lang="en-US" sz="1400" kern="1200" baseline="0" dirty="0">
                          <a:solidFill>
                            <a:schemeClr val="tx1"/>
                          </a:solidFill>
                          <a:effectLst/>
                          <a:latin typeface="Arial" panose="020B0604020202020204" pitchFamily="34" charset="0"/>
                          <a:ea typeface="+mn-ea"/>
                          <a:cs typeface="Arial" panose="020B0604020202020204" pitchFamily="34" charset="0"/>
                        </a:rPr>
                        <a:t> rpm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26</a:t>
                      </a:r>
                      <a:r>
                        <a:rPr lang="en-US" sz="1400" kern="1200" baseline="0" dirty="0">
                          <a:solidFill>
                            <a:schemeClr val="tx1"/>
                          </a:solidFill>
                          <a:effectLst/>
                          <a:latin typeface="Arial" panose="020B0604020202020204" pitchFamily="34" charset="0"/>
                          <a:ea typeface="+mn-ea"/>
                          <a:cs typeface="Arial" panose="020B0604020202020204" pitchFamily="34" charset="0"/>
                        </a:rPr>
                        <a:t> rpm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18</a:t>
                      </a:r>
                      <a:r>
                        <a:rPr lang="en-US" sz="1400" kern="1200" baseline="0" dirty="0">
                          <a:solidFill>
                            <a:schemeClr val="tx1"/>
                          </a:solidFill>
                          <a:effectLst/>
                          <a:latin typeface="Arial" panose="020B0604020202020204" pitchFamily="34" charset="0"/>
                          <a:ea typeface="+mn-ea"/>
                          <a:cs typeface="Arial" panose="020B0604020202020204" pitchFamily="34" charset="0"/>
                        </a:rPr>
                        <a:t> rpm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20</a:t>
                      </a:r>
                      <a:r>
                        <a:rPr lang="en-US" sz="1400" kern="1200" baseline="0" dirty="0">
                          <a:solidFill>
                            <a:schemeClr val="tx1"/>
                          </a:solidFill>
                          <a:effectLst/>
                          <a:latin typeface="Arial" panose="020B0604020202020204" pitchFamily="34" charset="0"/>
                          <a:ea typeface="+mn-ea"/>
                          <a:cs typeface="Arial" panose="020B0604020202020204" pitchFamily="34" charset="0"/>
                        </a:rPr>
                        <a:t> rpm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239559"/>
                  </a:ext>
                </a:extLst>
              </a:tr>
              <a:tr h="31340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Torque</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250 </a:t>
                      </a:r>
                      <a:r>
                        <a:rPr lang="en-US" sz="1400" kern="1200" dirty="0" err="1">
                          <a:solidFill>
                            <a:schemeClr val="tx1"/>
                          </a:solidFill>
                          <a:effectLst/>
                          <a:latin typeface="Arial" panose="020B0604020202020204" pitchFamily="34" charset="0"/>
                          <a:ea typeface="+mn-ea"/>
                          <a:cs typeface="Arial" panose="020B0604020202020204" pitchFamily="34" charset="0"/>
                        </a:rPr>
                        <a:t>kNm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477 </a:t>
                      </a:r>
                      <a:r>
                        <a:rPr lang="en-US" sz="1400" kern="1200" dirty="0" err="1">
                          <a:solidFill>
                            <a:schemeClr val="tx1"/>
                          </a:solidFill>
                          <a:effectLst/>
                          <a:latin typeface="Arial" panose="020B0604020202020204" pitchFamily="34" charset="0"/>
                          <a:ea typeface="+mn-ea"/>
                          <a:cs typeface="Arial" panose="020B0604020202020204" pitchFamily="34" charset="0"/>
                        </a:rPr>
                        <a:t>kNm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798 </a:t>
                      </a:r>
                      <a:r>
                        <a:rPr lang="en-US" sz="1400" kern="1200" dirty="0" err="1">
                          <a:solidFill>
                            <a:schemeClr val="tx1"/>
                          </a:solidFill>
                          <a:effectLst/>
                          <a:latin typeface="Arial" panose="020B0604020202020204" pitchFamily="34" charset="0"/>
                          <a:ea typeface="+mn-ea"/>
                          <a:cs typeface="Arial" panose="020B0604020202020204" pitchFamily="34" charset="0"/>
                        </a:rPr>
                        <a:t>kNm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367 </a:t>
                      </a:r>
                      <a:r>
                        <a:rPr lang="en-US" sz="1400" kern="1200" dirty="0" err="1">
                          <a:solidFill>
                            <a:schemeClr val="tx1"/>
                          </a:solidFill>
                          <a:effectLst/>
                          <a:latin typeface="Arial" panose="020B0604020202020204" pitchFamily="34" charset="0"/>
                          <a:ea typeface="+mn-ea"/>
                          <a:cs typeface="Arial" panose="020B0604020202020204" pitchFamily="34" charset="0"/>
                        </a:rPr>
                        <a:t>kNm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796 </a:t>
                      </a:r>
                      <a:r>
                        <a:rPr lang="en-US" sz="1400" kern="1200" dirty="0" err="1">
                          <a:solidFill>
                            <a:schemeClr val="tx1"/>
                          </a:solidFill>
                          <a:effectLst/>
                          <a:latin typeface="Arial" panose="020B0604020202020204" pitchFamily="34" charset="0"/>
                          <a:ea typeface="+mn-ea"/>
                          <a:cs typeface="Arial" panose="020B0604020202020204" pitchFamily="34" charset="0"/>
                        </a:rPr>
                        <a:t>kNm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979 </a:t>
                      </a:r>
                      <a:r>
                        <a:rPr lang="en-US" sz="1400" kern="1200" dirty="0" err="1">
                          <a:solidFill>
                            <a:schemeClr val="tx1"/>
                          </a:solidFill>
                          <a:effectLst/>
                          <a:latin typeface="Arial" panose="020B0604020202020204" pitchFamily="34" charset="0"/>
                          <a:ea typeface="+mn-ea"/>
                          <a:cs typeface="Arial" panose="020B0604020202020204" pitchFamily="34" charset="0"/>
                        </a:rPr>
                        <a:t>kNm</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075218"/>
                  </a:ext>
                </a:extLst>
              </a:tr>
              <a:tr h="469225">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Number of stages</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2</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4</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a:t>
                      </a:r>
                    </a:p>
                  </a:txBody>
                  <a:tcPr marL="68580" marR="68580" marT="0" marB="0" anchor="ctr"/>
                </a:tc>
                <a:extLst>
                  <a:ext uri="{0D108BD9-81ED-4DB2-BD59-A6C34878D82A}">
                    <a16:rowId xmlns:a16="http://schemas.microsoft.com/office/drawing/2014/main" val="1086313656"/>
                  </a:ext>
                </a:extLst>
              </a:tr>
              <a:tr h="31340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Active</a:t>
                      </a:r>
                      <a:r>
                        <a:rPr lang="en-US" sz="1400" b="1" kern="1200" baseline="0" dirty="0">
                          <a:solidFill>
                            <a:schemeClr val="tx1"/>
                          </a:solidFill>
                          <a:effectLst/>
                          <a:latin typeface="Arial" panose="020B0604020202020204" pitchFamily="34" charset="0"/>
                          <a:ea typeface="+mn-ea"/>
                          <a:cs typeface="Arial" panose="020B0604020202020204" pitchFamily="34" charset="0"/>
                        </a:rPr>
                        <a:t> mass</a:t>
                      </a:r>
                      <a:endParaRPr lang="en-US" sz="14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3.1</a:t>
                      </a:r>
                      <a:r>
                        <a:rPr lang="en-US" sz="1400" baseline="0" dirty="0">
                          <a:effectLst/>
                          <a:latin typeface="Arial" panose="020B0604020202020204" pitchFamily="34" charset="0"/>
                          <a:ea typeface="SimSun" panose="02010600030101010101" pitchFamily="2" charset="-122"/>
                          <a:cs typeface="Arial" panose="020B0604020202020204" pitchFamily="34" charset="0"/>
                        </a:rPr>
                        <a:t> t</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10.4</a:t>
                      </a:r>
                      <a:r>
                        <a:rPr lang="en-US" sz="1400" baseline="0" dirty="0">
                          <a:effectLst/>
                          <a:latin typeface="Arial" panose="020B0604020202020204" pitchFamily="34" charset="0"/>
                          <a:ea typeface="SimSun" panose="02010600030101010101" pitchFamily="2" charset="-122"/>
                          <a:cs typeface="Arial" panose="020B0604020202020204" pitchFamily="34" charset="0"/>
                        </a:rPr>
                        <a:t> t</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18.6</a:t>
                      </a:r>
                      <a:r>
                        <a:rPr lang="en-US" sz="1400" baseline="0" dirty="0">
                          <a:effectLst/>
                          <a:latin typeface="Arial" panose="020B0604020202020204" pitchFamily="34" charset="0"/>
                          <a:ea typeface="SimSun" panose="02010600030101010101" pitchFamily="2" charset="-122"/>
                          <a:cs typeface="Arial" panose="020B0604020202020204" pitchFamily="34" charset="0"/>
                        </a:rPr>
                        <a:t> t</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16.7</a:t>
                      </a:r>
                      <a:r>
                        <a:rPr lang="en-US" sz="1400" baseline="0" dirty="0">
                          <a:effectLst/>
                          <a:latin typeface="Arial" panose="020B0604020202020204" pitchFamily="34" charset="0"/>
                          <a:ea typeface="SimSun" panose="02010600030101010101" pitchFamily="2" charset="-122"/>
                          <a:cs typeface="Arial" panose="020B0604020202020204" pitchFamily="34" charset="0"/>
                        </a:rPr>
                        <a:t> t</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14.6</a:t>
                      </a:r>
                      <a:r>
                        <a:rPr lang="en-US" sz="1400" baseline="0" dirty="0">
                          <a:effectLst/>
                          <a:latin typeface="Arial" panose="020B0604020202020204" pitchFamily="34" charset="0"/>
                          <a:ea typeface="SimSun" panose="02010600030101010101" pitchFamily="2" charset="-122"/>
                          <a:cs typeface="Arial" panose="020B0604020202020204" pitchFamily="34" charset="0"/>
                        </a:rPr>
                        <a:t> t</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33307811"/>
                  </a:ext>
                </a:extLst>
              </a:tr>
              <a:tr h="31340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Structura</a:t>
                      </a:r>
                      <a:r>
                        <a:rPr lang="en-US" sz="1400" b="1" kern="1200" baseline="0" dirty="0">
                          <a:solidFill>
                            <a:schemeClr val="tx1"/>
                          </a:solidFill>
                          <a:effectLst/>
                          <a:latin typeface="Arial" panose="020B0604020202020204" pitchFamily="34" charset="0"/>
                          <a:ea typeface="+mn-ea"/>
                          <a:cs typeface="Arial" panose="020B0604020202020204" pitchFamily="34" charset="0"/>
                        </a:rPr>
                        <a:t>l mass</a:t>
                      </a:r>
                      <a:endParaRPr lang="en-US" sz="14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5.6</a:t>
                      </a:r>
                      <a:r>
                        <a:rPr lang="en-US" sz="1400" baseline="0" dirty="0">
                          <a:effectLst/>
                          <a:latin typeface="Arial" panose="020B0604020202020204" pitchFamily="34" charset="0"/>
                          <a:ea typeface="SimSun" panose="02010600030101010101" pitchFamily="2" charset="-122"/>
                          <a:cs typeface="Arial" panose="020B0604020202020204" pitchFamily="34" charset="0"/>
                        </a:rPr>
                        <a:t> t</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6.9</a:t>
                      </a:r>
                      <a:r>
                        <a:rPr lang="en-US" sz="1400" baseline="0" dirty="0">
                          <a:effectLst/>
                          <a:latin typeface="Arial" panose="020B0604020202020204" pitchFamily="34" charset="0"/>
                          <a:ea typeface="SimSun" panose="02010600030101010101" pitchFamily="2" charset="-122"/>
                          <a:cs typeface="Arial" panose="020B0604020202020204" pitchFamily="34" charset="0"/>
                        </a:rPr>
                        <a:t> t</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20.8</a:t>
                      </a:r>
                      <a:r>
                        <a:rPr lang="en-US" sz="1400" baseline="0" dirty="0">
                          <a:effectLst/>
                          <a:latin typeface="Arial" panose="020B0604020202020204" pitchFamily="34" charset="0"/>
                          <a:ea typeface="SimSun" panose="02010600030101010101" pitchFamily="2" charset="-122"/>
                          <a:cs typeface="Arial" panose="020B0604020202020204" pitchFamily="34" charset="0"/>
                        </a:rPr>
                        <a:t> t</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10.4</a:t>
                      </a:r>
                      <a:r>
                        <a:rPr lang="en-US" sz="1400" baseline="0" dirty="0">
                          <a:effectLst/>
                          <a:latin typeface="Arial" panose="020B0604020202020204" pitchFamily="34" charset="0"/>
                          <a:ea typeface="SimSun" panose="02010600030101010101" pitchFamily="2" charset="-122"/>
                          <a:cs typeface="Arial" panose="020B0604020202020204" pitchFamily="34" charset="0"/>
                        </a:rPr>
                        <a:t> t</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744967238"/>
                  </a:ext>
                </a:extLst>
              </a:tr>
              <a:tr h="31340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Total mass</a:t>
                      </a: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16.0 t</a:t>
                      </a: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25.5 t</a:t>
                      </a: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17.4 t</a:t>
                      </a: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37.5 t</a:t>
                      </a:r>
                    </a:p>
                  </a:txBody>
                  <a:tcPr marL="68580" marR="68580" marT="0" marB="0" anchor="ctr"/>
                </a:tc>
                <a:tc>
                  <a:txBody>
                    <a:bodyPr/>
                    <a:lstStyle/>
                    <a:p>
                      <a:pPr marL="0" marR="0" algn="ctr">
                        <a:lnSpc>
                          <a:spcPct val="100000"/>
                        </a:lnSpc>
                        <a:spcBef>
                          <a:spcPts val="0"/>
                        </a:spcBef>
                        <a:spcAft>
                          <a:spcPts val="0"/>
                        </a:spcAft>
                      </a:pPr>
                      <a:r>
                        <a:rPr lang="en-US" sz="1400" baseline="0" dirty="0">
                          <a:effectLst/>
                          <a:latin typeface="Arial" panose="020B0604020202020204" pitchFamily="34" charset="0"/>
                          <a:ea typeface="SimSun" panose="02010600030101010101" pitchFamily="2" charset="-122"/>
                          <a:cs typeface="Arial" panose="020B0604020202020204" pitchFamily="34" charset="0"/>
                        </a:rPr>
                        <a:t>25.0 t</a:t>
                      </a:r>
                    </a:p>
                  </a:txBody>
                  <a:tcPr marL="68580" marR="68580" marT="0" marB="0" anchor="ctr"/>
                </a:tc>
                <a:extLst>
                  <a:ext uri="{0D108BD9-81ED-4DB2-BD59-A6C34878D82A}">
                    <a16:rowId xmlns:a16="http://schemas.microsoft.com/office/drawing/2014/main" val="3812609652"/>
                  </a:ext>
                </a:extLst>
              </a:tr>
              <a:tr h="561939">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Torque density by active mass</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79.7</a:t>
                      </a:r>
                      <a:r>
                        <a:rPr lang="en-US" sz="1400"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46.0</a:t>
                      </a:r>
                      <a:r>
                        <a:rPr lang="en-US" sz="1400" b="1"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42.9</a:t>
                      </a:r>
                      <a:r>
                        <a:rPr lang="en-US" sz="1400"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47.7</a:t>
                      </a:r>
                      <a:r>
                        <a:rPr lang="en-US" sz="1400"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67.0</a:t>
                      </a:r>
                      <a:r>
                        <a:rPr lang="en-US" sz="1400"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257443410"/>
                  </a:ext>
                </a:extLst>
              </a:tr>
              <a:tr h="561939">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Torque density by total mass</a:t>
                      </a: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tc>
                <a:tc>
                  <a:txBody>
                    <a:bodyPr/>
                    <a:lstStyle/>
                    <a:p>
                      <a:pPr marL="0" marR="0" algn="ctr">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29.8</a:t>
                      </a:r>
                      <a:r>
                        <a:rPr lang="en-US" sz="1400" b="1"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31.3</a:t>
                      </a:r>
                      <a:r>
                        <a:rPr lang="en-US" sz="1400"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21.0</a:t>
                      </a:r>
                      <a:r>
                        <a:rPr lang="en-US" sz="1400"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21.2</a:t>
                      </a:r>
                      <a:r>
                        <a:rPr lang="en-US" sz="1400"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39.2</a:t>
                      </a:r>
                      <a:r>
                        <a:rPr lang="en-US" sz="1400" kern="1200" baseline="0" dirty="0">
                          <a:solidFill>
                            <a:schemeClr val="tx1"/>
                          </a:solidFill>
                          <a:effectLst/>
                          <a:latin typeface="Arial" panose="020B0604020202020204" pitchFamily="34" charset="0"/>
                          <a:ea typeface="+mn-ea"/>
                          <a:cs typeface="Arial" panose="020B0604020202020204" pitchFamily="34" charset="0"/>
                        </a:rPr>
                        <a:t> Nm/kg</a:t>
                      </a: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361824246"/>
                  </a:ext>
                </a:extLst>
              </a:tr>
            </a:tbl>
          </a:graphicData>
        </a:graphic>
      </p:graphicFrame>
      <p:sp>
        <p:nvSpPr>
          <p:cNvPr id="24" name="Rounded Rectangle 10">
            <a:extLst>
              <a:ext uri="{FF2B5EF4-FFF2-40B4-BE49-F238E27FC236}">
                <a16:creationId xmlns:a16="http://schemas.microsoft.com/office/drawing/2014/main" id="{C05312E6-5D33-9446-903D-3631335B7883}"/>
              </a:ext>
            </a:extLst>
          </p:cNvPr>
          <p:cNvSpPr/>
          <p:nvPr/>
        </p:nvSpPr>
        <p:spPr>
          <a:xfrm>
            <a:off x="847724" y="5402631"/>
            <a:ext cx="10589251" cy="483819"/>
          </a:xfrm>
          <a:prstGeom prst="roundRect">
            <a:avLst>
              <a:gd name="adj" fmla="val 18492"/>
            </a:avLst>
          </a:prstGeom>
          <a:noFill/>
          <a:ln w="28575">
            <a:solidFill>
              <a:srgbClr val="C20024"/>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680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a:blip r:embed="rId3"/>
          <a:stretch>
            <a:fillRect/>
          </a:stretch>
        </p:blipFill>
        <p:spPr>
          <a:xfrm>
            <a:off x="1634718" y="1835673"/>
            <a:ext cx="2473174" cy="1553941"/>
          </a:xfrm>
          <a:prstGeom prst="rect">
            <a:avLst/>
          </a:prstGeom>
        </p:spPr>
      </p:pic>
      <p:pic>
        <p:nvPicPr>
          <p:cNvPr id="10" name="Resim 9"/>
          <p:cNvPicPr>
            <a:picLocks noChangeAspect="1"/>
          </p:cNvPicPr>
          <p:nvPr/>
        </p:nvPicPr>
        <p:blipFill>
          <a:blip r:embed="rId4"/>
          <a:stretch>
            <a:fillRect/>
          </a:stretch>
        </p:blipFill>
        <p:spPr>
          <a:xfrm>
            <a:off x="4330094" y="1801777"/>
            <a:ext cx="2341273" cy="1620000"/>
          </a:xfrm>
          <a:prstGeom prst="rect">
            <a:avLst/>
          </a:prstGeom>
        </p:spPr>
      </p:pic>
      <p:pic>
        <p:nvPicPr>
          <p:cNvPr id="11" name="Resim 10"/>
          <p:cNvPicPr>
            <a:picLocks noChangeAspect="1"/>
          </p:cNvPicPr>
          <p:nvPr/>
        </p:nvPicPr>
        <p:blipFill>
          <a:blip r:embed="rId5"/>
          <a:stretch>
            <a:fillRect/>
          </a:stretch>
        </p:blipFill>
        <p:spPr>
          <a:xfrm>
            <a:off x="6973083" y="1801776"/>
            <a:ext cx="2125791" cy="1585623"/>
          </a:xfrm>
          <a:prstGeom prst="rect">
            <a:avLst/>
          </a:prstGeom>
        </p:spPr>
      </p:pic>
      <p:pic>
        <p:nvPicPr>
          <p:cNvPr id="12" name="Resim 11"/>
          <p:cNvPicPr>
            <a:picLocks noChangeAspect="1"/>
          </p:cNvPicPr>
          <p:nvPr/>
        </p:nvPicPr>
        <p:blipFill>
          <a:blip r:embed="rId6"/>
          <a:stretch>
            <a:fillRect/>
          </a:stretch>
        </p:blipFill>
        <p:spPr>
          <a:xfrm>
            <a:off x="9790391" y="1796301"/>
            <a:ext cx="1575740" cy="1585623"/>
          </a:xfrm>
          <a:prstGeom prst="rect">
            <a:avLst/>
          </a:prstGeom>
        </p:spPr>
      </p:pic>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Existing Winding Topologies</a:t>
            </a:r>
          </a:p>
        </p:txBody>
      </p:sp>
      <p:graphicFrame>
        <p:nvGraphicFramePr>
          <p:cNvPr id="2" name="Tablo 1"/>
          <p:cNvGraphicFramePr>
            <a:graphicFrameLocks noGrp="1"/>
          </p:cNvGraphicFramePr>
          <p:nvPr>
            <p:extLst>
              <p:ext uri="{D42A27DB-BD31-4B8C-83A1-F6EECF244321}">
                <p14:modId xmlns:p14="http://schemas.microsoft.com/office/powerpoint/2010/main" val="1028728661"/>
              </p:ext>
            </p:extLst>
          </p:nvPr>
        </p:nvGraphicFramePr>
        <p:xfrm>
          <a:off x="190521" y="3658556"/>
          <a:ext cx="11617167" cy="2473889"/>
        </p:xfrm>
        <a:graphic>
          <a:graphicData uri="http://schemas.openxmlformats.org/drawingml/2006/table">
            <a:tbl>
              <a:tblPr firstRow="1" bandRow="1">
                <a:effectLst>
                  <a:outerShdw blurRad="50800" dist="38100" dir="2700000" algn="tl" rotWithShape="0">
                    <a:prstClr val="black">
                      <a:alpha val="40000"/>
                    </a:prstClr>
                  </a:outerShdw>
                </a:effectLst>
                <a:tableStyleId>{F5AB1C69-6EDB-4FF4-983F-18BD219EF322}</a:tableStyleId>
              </a:tblPr>
              <a:tblGrid>
                <a:gridCol w="1277463">
                  <a:extLst>
                    <a:ext uri="{9D8B030D-6E8A-4147-A177-3AD203B41FA5}">
                      <a16:colId xmlns:a16="http://schemas.microsoft.com/office/drawing/2014/main" val="1346068359"/>
                    </a:ext>
                  </a:extLst>
                </a:gridCol>
                <a:gridCol w="2793015">
                  <a:extLst>
                    <a:ext uri="{9D8B030D-6E8A-4147-A177-3AD203B41FA5}">
                      <a16:colId xmlns:a16="http://schemas.microsoft.com/office/drawing/2014/main" val="3870531417"/>
                    </a:ext>
                  </a:extLst>
                </a:gridCol>
                <a:gridCol w="2515563">
                  <a:extLst>
                    <a:ext uri="{9D8B030D-6E8A-4147-A177-3AD203B41FA5}">
                      <a16:colId xmlns:a16="http://schemas.microsoft.com/office/drawing/2014/main" val="3845920342"/>
                    </a:ext>
                  </a:extLst>
                </a:gridCol>
                <a:gridCol w="2515563">
                  <a:extLst>
                    <a:ext uri="{9D8B030D-6E8A-4147-A177-3AD203B41FA5}">
                      <a16:colId xmlns:a16="http://schemas.microsoft.com/office/drawing/2014/main" val="472139138"/>
                    </a:ext>
                  </a:extLst>
                </a:gridCol>
                <a:gridCol w="2515563">
                  <a:extLst>
                    <a:ext uri="{9D8B030D-6E8A-4147-A177-3AD203B41FA5}">
                      <a16:colId xmlns:a16="http://schemas.microsoft.com/office/drawing/2014/main" val="668639486"/>
                    </a:ext>
                  </a:extLst>
                </a:gridCol>
              </a:tblGrid>
              <a:tr h="927667">
                <a:tc>
                  <a:txBody>
                    <a:bodyPr/>
                    <a:lstStyle/>
                    <a:p>
                      <a:pPr algn="ctr"/>
                      <a:r>
                        <a:rPr lang="en-US" dirty="0"/>
                        <a:t>Merits</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Low eddy current loss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Fill factor</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Superior current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Easy to manufacture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Easy to manufacture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2980595"/>
                  </a:ext>
                </a:extLst>
              </a:tr>
              <a:tr h="1546222">
                <a:tc>
                  <a:txBody>
                    <a:bodyPr/>
                    <a:lstStyle/>
                    <a:p>
                      <a:pPr marL="0" algn="ctr" defTabSz="914400" rtl="0" eaLnBrk="1" latinLnBrk="0" hangingPunct="1"/>
                      <a:r>
                        <a:rPr lang="en-US" sz="1800" b="1" kern="1200" dirty="0">
                          <a:solidFill>
                            <a:schemeClr val="lt1"/>
                          </a:solidFill>
                          <a:latin typeface="+mn-lt"/>
                          <a:ea typeface="+mn-ea"/>
                          <a:cs typeface="+mn-cs"/>
                        </a:rPr>
                        <a:t>Challenges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Limited current density (5-6 A/mm</a:t>
                      </a:r>
                      <a:r>
                        <a:rPr lang="en-US" sz="1800" b="0" kern="1200" baseline="30000" dirty="0">
                          <a:solidFill>
                            <a:schemeClr val="dk1"/>
                          </a:solidFill>
                          <a:latin typeface="Arial" pitchFamily="34" charset="0"/>
                          <a:ea typeface="+mn-ea"/>
                          <a:cs typeface="Arial" pitchFamily="34" charset="0"/>
                        </a:rPr>
                        <a:t>2</a:t>
                      </a:r>
                      <a:r>
                        <a:rPr lang="en-US" sz="1800" b="0" kern="1200" dirty="0">
                          <a:solidFill>
                            <a:schemeClr val="dk1"/>
                          </a:solidFill>
                          <a:latin typeface="Arial" pitchFamily="34" charset="0"/>
                          <a:ea typeface="+mn-ea"/>
                          <a:cs typeface="Arial" pitchFamily="34" charset="0"/>
                        </a:rPr>
                        <a:t>)</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Low current rating</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Manufacturing</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Eddy current loss</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High cost</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Manufacturing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Eddy current loss</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High 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High cost</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Low current ratings</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0" kern="1200" dirty="0">
                          <a:solidFill>
                            <a:schemeClr val="dk1"/>
                          </a:solidFill>
                          <a:latin typeface="Arial" pitchFamily="34" charset="0"/>
                          <a:ea typeface="+mn-ea"/>
                          <a:cs typeface="Arial" pitchFamily="34" charset="0"/>
                        </a:rPr>
                        <a:t>Low 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3717190"/>
                  </a:ext>
                </a:extLst>
              </a:tr>
            </a:tbl>
          </a:graphicData>
        </a:graphic>
      </p:graphicFrame>
      <p:sp>
        <p:nvSpPr>
          <p:cNvPr id="8" name="Rectangle 3"/>
          <p:cNvSpPr/>
          <p:nvPr/>
        </p:nvSpPr>
        <p:spPr>
          <a:xfrm>
            <a:off x="2656847" y="3374852"/>
            <a:ext cx="42891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[1]</a:t>
            </a:r>
          </a:p>
        </p:txBody>
      </p:sp>
      <p:sp>
        <p:nvSpPr>
          <p:cNvPr id="13" name="Rectangle 3"/>
          <p:cNvSpPr/>
          <p:nvPr/>
        </p:nvSpPr>
        <p:spPr>
          <a:xfrm>
            <a:off x="5286272" y="3381924"/>
            <a:ext cx="42891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[2]</a:t>
            </a:r>
          </a:p>
        </p:txBody>
      </p:sp>
      <p:sp>
        <p:nvSpPr>
          <p:cNvPr id="15" name="Rectangle 3"/>
          <p:cNvSpPr/>
          <p:nvPr/>
        </p:nvSpPr>
        <p:spPr>
          <a:xfrm>
            <a:off x="7821520" y="3351514"/>
            <a:ext cx="42891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[3]</a:t>
            </a:r>
          </a:p>
        </p:txBody>
      </p:sp>
      <p:sp>
        <p:nvSpPr>
          <p:cNvPr id="16" name="İçerik Yer Tutucusu 5"/>
          <p:cNvSpPr txBox="1">
            <a:spLocks/>
          </p:cNvSpPr>
          <p:nvPr/>
        </p:nvSpPr>
        <p:spPr>
          <a:xfrm>
            <a:off x="1504060" y="1457167"/>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Conventional stranded round wires</a:t>
            </a:r>
            <a:endParaRPr lang="en-US" sz="1100" dirty="0">
              <a:latin typeface="Arial" pitchFamily="34" charset="0"/>
              <a:cs typeface="Arial" pitchFamily="34" charset="0"/>
            </a:endParaRPr>
          </a:p>
        </p:txBody>
      </p:sp>
      <p:sp>
        <p:nvSpPr>
          <p:cNvPr id="17" name="İçerik Yer Tutucusu 5"/>
          <p:cNvSpPr txBox="1">
            <a:spLocks/>
          </p:cNvSpPr>
          <p:nvPr/>
        </p:nvSpPr>
        <p:spPr>
          <a:xfrm>
            <a:off x="3730382" y="1491063"/>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Hairpin winding</a:t>
            </a:r>
            <a:endParaRPr lang="en-US" sz="1100" dirty="0">
              <a:latin typeface="Arial" pitchFamily="34" charset="0"/>
              <a:cs typeface="Arial" pitchFamily="34" charset="0"/>
            </a:endParaRPr>
          </a:p>
        </p:txBody>
      </p:sp>
      <p:sp>
        <p:nvSpPr>
          <p:cNvPr id="18" name="İçerik Yer Tutucusu 5"/>
          <p:cNvSpPr txBox="1">
            <a:spLocks/>
          </p:cNvSpPr>
          <p:nvPr/>
        </p:nvSpPr>
        <p:spPr>
          <a:xfrm>
            <a:off x="6265630" y="1457167"/>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Cast produced winding</a:t>
            </a:r>
            <a:endParaRPr lang="en-US" sz="1100" dirty="0">
              <a:latin typeface="Arial" pitchFamily="34" charset="0"/>
              <a:cs typeface="Arial" pitchFamily="34" charset="0"/>
            </a:endParaRPr>
          </a:p>
        </p:txBody>
      </p:sp>
      <p:sp>
        <p:nvSpPr>
          <p:cNvPr id="19" name="İçerik Yer Tutucusu 5"/>
          <p:cNvSpPr txBox="1">
            <a:spLocks/>
          </p:cNvSpPr>
          <p:nvPr/>
        </p:nvSpPr>
        <p:spPr>
          <a:xfrm>
            <a:off x="8809689" y="1457167"/>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PCB winding</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2451638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Thermal Analysis</a:t>
            </a:r>
          </a:p>
        </p:txBody>
      </p:sp>
      <p:grpSp>
        <p:nvGrpSpPr>
          <p:cNvPr id="8" name="Grup 7"/>
          <p:cNvGrpSpPr/>
          <p:nvPr/>
        </p:nvGrpSpPr>
        <p:grpSpPr>
          <a:xfrm>
            <a:off x="436853" y="2376072"/>
            <a:ext cx="3173732" cy="1574825"/>
            <a:chOff x="3907599" y="4415747"/>
            <a:chExt cx="3377121" cy="1675748"/>
          </a:xfrm>
        </p:grpSpPr>
        <p:pic>
          <p:nvPicPr>
            <p:cNvPr id="9" name="Resim 8"/>
            <p:cNvPicPr>
              <a:picLocks noChangeAspect="1"/>
            </p:cNvPicPr>
            <p:nvPr/>
          </p:nvPicPr>
          <p:blipFill rotWithShape="1">
            <a:blip r:embed="rId7"/>
            <a:srcRect l="1426"/>
            <a:stretch/>
          </p:blipFill>
          <p:spPr>
            <a:xfrm rot="10800000">
              <a:off x="3907599" y="4415747"/>
              <a:ext cx="3377121" cy="1675748"/>
            </a:xfrm>
            <a:prstGeom prst="rect">
              <a:avLst/>
            </a:prstGeom>
          </p:spPr>
        </p:pic>
        <p:sp>
          <p:nvSpPr>
            <p:cNvPr id="10" name="Rounded Rectangle 10">
              <a:extLst>
                <a:ext uri="{FF2B5EF4-FFF2-40B4-BE49-F238E27FC236}">
                  <a16:creationId xmlns:a16="http://schemas.microsoft.com/office/drawing/2014/main" id="{C05312E6-5D33-9446-903D-3631335B7883}"/>
                </a:ext>
              </a:extLst>
            </p:cNvPr>
            <p:cNvSpPr/>
            <p:nvPr/>
          </p:nvSpPr>
          <p:spPr>
            <a:xfrm>
              <a:off x="5530545" y="4415748"/>
              <a:ext cx="131230" cy="1481555"/>
            </a:xfrm>
            <a:prstGeom prst="roundRect">
              <a:avLst>
                <a:gd name="adj" fmla="val 18492"/>
              </a:avLst>
            </a:prstGeom>
            <a:noFill/>
            <a:ln w="28575">
              <a:solidFill>
                <a:srgbClr val="C20024"/>
              </a:solidFill>
              <a:prstDash val="sysDash"/>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2" name="Düz Ok Bağlayıcısı 11"/>
          <p:cNvCxnSpPr/>
          <p:nvPr/>
        </p:nvCxnSpPr>
        <p:spPr>
          <a:xfrm>
            <a:off x="2156650" y="2567698"/>
            <a:ext cx="2146016" cy="0"/>
          </a:xfrm>
          <a:prstGeom prst="straightConnector1">
            <a:avLst/>
          </a:prstGeom>
          <a:ln w="19050">
            <a:solidFill>
              <a:srgbClr val="C20024"/>
            </a:solidFill>
            <a:tailEnd type="triangle"/>
          </a:ln>
        </p:spPr>
        <p:style>
          <a:lnRef idx="1">
            <a:schemeClr val="accent1"/>
          </a:lnRef>
          <a:fillRef idx="0">
            <a:schemeClr val="accent1"/>
          </a:fillRef>
          <a:effectRef idx="0">
            <a:schemeClr val="accent1"/>
          </a:effectRef>
          <a:fontRef idx="minor">
            <a:schemeClr val="tx1"/>
          </a:fontRef>
        </p:style>
      </p:cxnSp>
      <p:sp>
        <p:nvSpPr>
          <p:cNvPr id="13" name="İçerik Yer Tutucusu 5"/>
          <p:cNvSpPr txBox="1">
            <a:spLocks/>
          </p:cNvSpPr>
          <p:nvPr/>
        </p:nvSpPr>
        <p:spPr>
          <a:xfrm>
            <a:off x="671222" y="4435503"/>
            <a:ext cx="3306541" cy="19832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SolidWorks simulation</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106 kW heat power</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75 kW conduction loss</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31 kW eddy current loss</a:t>
            </a:r>
          </a:p>
          <a:p>
            <a:pPr marL="285750" fontAlgn="auto">
              <a:spcAft>
                <a:spcPts val="0"/>
              </a:spcAft>
              <a:buFont typeface="Wingdings" panose="05000000000000000000" pitchFamily="2" charset="2"/>
              <a:buChar char="§"/>
            </a:pPr>
            <a:r>
              <a:rPr lang="en-US" sz="1800" dirty="0">
                <a:latin typeface="Arial" pitchFamily="34" charset="0"/>
                <a:cs typeface="Arial" pitchFamily="34" charset="0"/>
              </a:rPr>
              <a:t>50 W/(m</a:t>
            </a:r>
            <a:r>
              <a:rPr lang="en-US" sz="1800" baseline="30000" dirty="0">
                <a:latin typeface="Arial" pitchFamily="34" charset="0"/>
                <a:cs typeface="Arial" pitchFamily="34" charset="0"/>
              </a:rPr>
              <a:t>2</a:t>
            </a:r>
            <a:r>
              <a:rPr lang="en-US" sz="1800" dirty="0">
                <a:latin typeface="Arial" pitchFamily="34" charset="0"/>
                <a:cs typeface="Arial" pitchFamily="34" charset="0"/>
              </a:rPr>
              <a:t>K) convection</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Air cooling</a:t>
            </a:r>
          </a:p>
          <a:p>
            <a:pPr marL="285750" indent="-285750" fontAlgn="auto">
              <a:spcAft>
                <a:spcPts val="0"/>
              </a:spcAft>
              <a:buFont typeface="Wingdings" panose="05000000000000000000" pitchFamily="2" charset="2"/>
              <a:buChar char="§"/>
            </a:pPr>
            <a:endParaRPr lang="en-US" sz="1800" dirty="0">
              <a:latin typeface="Arial" pitchFamily="34" charset="0"/>
              <a:cs typeface="Arial" pitchFamily="34" charset="0"/>
            </a:endParaRPr>
          </a:p>
        </p:txBody>
      </p:sp>
      <p:pic>
        <p:nvPicPr>
          <p:cNvPr id="6" name="normal-long-epox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55601" t="10617" r="37260" b="10513"/>
          <a:stretch/>
        </p:blipFill>
        <p:spPr>
          <a:xfrm>
            <a:off x="4560872" y="2504184"/>
            <a:ext cx="643654" cy="2385060"/>
          </a:xfrm>
          <a:prstGeom prst="rect">
            <a:avLst/>
          </a:prstGeom>
        </p:spPr>
      </p:pic>
      <p:grpSp>
        <p:nvGrpSpPr>
          <p:cNvPr id="23" name="Grup 22"/>
          <p:cNvGrpSpPr/>
          <p:nvPr/>
        </p:nvGrpSpPr>
        <p:grpSpPr>
          <a:xfrm>
            <a:off x="5229216" y="2068087"/>
            <a:ext cx="1633223" cy="2816639"/>
            <a:chOff x="6794215" y="1741168"/>
            <a:chExt cx="1633223" cy="2816639"/>
          </a:xfrm>
        </p:grpSpPr>
        <p:pic>
          <p:nvPicPr>
            <p:cNvPr id="3" name="Resim 2"/>
            <p:cNvPicPr>
              <a:picLocks noChangeAspect="1"/>
            </p:cNvPicPr>
            <p:nvPr/>
          </p:nvPicPr>
          <p:blipFill>
            <a:blip r:embed="rId9"/>
            <a:stretch>
              <a:fillRect/>
            </a:stretch>
          </p:blipFill>
          <p:spPr>
            <a:xfrm>
              <a:off x="6889739" y="2145807"/>
              <a:ext cx="958411" cy="2412000"/>
            </a:xfrm>
            <a:prstGeom prst="rect">
              <a:avLst/>
            </a:prstGeom>
          </p:spPr>
        </p:pic>
        <p:sp>
          <p:nvSpPr>
            <p:cNvPr id="16" name="İçerik Yer Tutucusu 5"/>
            <p:cNvSpPr txBox="1">
              <a:spLocks/>
            </p:cNvSpPr>
            <p:nvPr/>
          </p:nvSpPr>
          <p:spPr>
            <a:xfrm>
              <a:off x="6794215" y="1741168"/>
              <a:ext cx="1633223"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l-GR" sz="1600" b="1" dirty="0">
                  <a:latin typeface="Arial" pitchFamily="34" charset="0"/>
                  <a:cs typeface="Arial" pitchFamily="34" charset="0"/>
                </a:rPr>
                <a:t>Δ</a:t>
              </a:r>
              <a:r>
                <a:rPr lang="en-US" sz="1600" b="1" dirty="0">
                  <a:latin typeface="Arial" pitchFamily="34" charset="0"/>
                  <a:cs typeface="Arial" pitchFamily="34" charset="0"/>
                </a:rPr>
                <a:t>T = 90 </a:t>
              </a:r>
              <a:r>
                <a:rPr lang="en-US" sz="1600" b="1" dirty="0">
                  <a:latin typeface="Times New Roman" panose="02020603050405020304" pitchFamily="18" charset="0"/>
                  <a:cs typeface="Times New Roman" panose="02020603050405020304" pitchFamily="18" charset="0"/>
                </a:rPr>
                <a:t>°</a:t>
              </a:r>
              <a:r>
                <a:rPr lang="en-US" sz="1600" b="1" dirty="0">
                  <a:latin typeface="Arial" pitchFamily="34" charset="0"/>
                  <a:cs typeface="Arial" pitchFamily="34" charset="0"/>
                </a:rPr>
                <a:t>C</a:t>
              </a:r>
            </a:p>
          </p:txBody>
        </p:sp>
      </p:grpSp>
      <p:pic>
        <p:nvPicPr>
          <p:cNvPr id="5" name="normal-short-epoxy">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53104" t="7751" r="37614" b="7582"/>
          <a:stretch/>
        </p:blipFill>
        <p:spPr>
          <a:xfrm>
            <a:off x="7159226" y="2530818"/>
            <a:ext cx="777074" cy="2377441"/>
          </a:xfrm>
          <a:prstGeom prst="rect">
            <a:avLst/>
          </a:prstGeom>
        </p:spPr>
      </p:pic>
      <p:grpSp>
        <p:nvGrpSpPr>
          <p:cNvPr id="25" name="Grup 24"/>
          <p:cNvGrpSpPr/>
          <p:nvPr/>
        </p:nvGrpSpPr>
        <p:grpSpPr>
          <a:xfrm>
            <a:off x="7866664" y="2068085"/>
            <a:ext cx="1530008" cy="2843801"/>
            <a:chOff x="10469449" y="910044"/>
            <a:chExt cx="1633223" cy="3035648"/>
          </a:xfrm>
        </p:grpSpPr>
        <p:pic>
          <p:nvPicPr>
            <p:cNvPr id="4" name="Resim 3"/>
            <p:cNvPicPr>
              <a:picLocks noChangeAspect="1"/>
            </p:cNvPicPr>
            <p:nvPr/>
          </p:nvPicPr>
          <p:blipFill>
            <a:blip r:embed="rId11"/>
            <a:stretch>
              <a:fillRect/>
            </a:stretch>
          </p:blipFill>
          <p:spPr>
            <a:xfrm>
              <a:off x="10561748" y="1389830"/>
              <a:ext cx="1139102" cy="2555862"/>
            </a:xfrm>
            <a:prstGeom prst="rect">
              <a:avLst/>
            </a:prstGeom>
          </p:spPr>
        </p:pic>
        <p:sp>
          <p:nvSpPr>
            <p:cNvPr id="18" name="İçerik Yer Tutucusu 5"/>
            <p:cNvSpPr txBox="1">
              <a:spLocks/>
            </p:cNvSpPr>
            <p:nvPr/>
          </p:nvSpPr>
          <p:spPr>
            <a:xfrm>
              <a:off x="10469449" y="910044"/>
              <a:ext cx="1633223"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l-GR" sz="1600" b="1" dirty="0">
                  <a:latin typeface="Arial" pitchFamily="34" charset="0"/>
                  <a:cs typeface="Arial" pitchFamily="34" charset="0"/>
                </a:rPr>
                <a:t>Δ</a:t>
              </a:r>
              <a:r>
                <a:rPr lang="en-US" sz="1600" b="1" dirty="0">
                  <a:latin typeface="Arial" pitchFamily="34" charset="0"/>
                  <a:cs typeface="Arial" pitchFamily="34" charset="0"/>
                </a:rPr>
                <a:t>T = 40 </a:t>
              </a:r>
              <a:r>
                <a:rPr lang="en-US" sz="1600" b="1" dirty="0">
                  <a:latin typeface="Times New Roman" panose="02020603050405020304" pitchFamily="18" charset="0"/>
                  <a:cs typeface="Times New Roman" panose="02020603050405020304" pitchFamily="18" charset="0"/>
                </a:rPr>
                <a:t>°</a:t>
              </a:r>
              <a:r>
                <a:rPr lang="en-US" sz="1600" b="1" dirty="0">
                  <a:latin typeface="Arial" pitchFamily="34" charset="0"/>
                  <a:cs typeface="Arial" pitchFamily="34" charset="0"/>
                </a:rPr>
                <a:t>C</a:t>
              </a:r>
            </a:p>
          </p:txBody>
        </p:sp>
      </p:grpSp>
      <p:sp>
        <p:nvSpPr>
          <p:cNvPr id="19" name="İçerik Yer Tutucusu 5"/>
          <p:cNvSpPr txBox="1">
            <a:spLocks/>
          </p:cNvSpPr>
          <p:nvPr/>
        </p:nvSpPr>
        <p:spPr>
          <a:xfrm>
            <a:off x="5830629" y="5848751"/>
            <a:ext cx="4505325" cy="417442"/>
          </a:xfrm>
          <a:prstGeom prst="rect">
            <a:avLst/>
          </a:prstGeom>
          <a:ln w="38100"/>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b="1" dirty="0">
                <a:solidFill>
                  <a:srgbClr val="C20024"/>
                </a:solidFill>
                <a:latin typeface="Arial" pitchFamily="34" charset="0"/>
                <a:cs typeface="Arial" pitchFamily="34" charset="0"/>
              </a:rPr>
              <a:t>66% increase in electrical loading</a:t>
            </a:r>
          </a:p>
        </p:txBody>
      </p:sp>
      <p:sp>
        <p:nvSpPr>
          <p:cNvPr id="20" name="İçerik Yer Tutucusu 5"/>
          <p:cNvSpPr txBox="1">
            <a:spLocks/>
          </p:cNvSpPr>
          <p:nvPr/>
        </p:nvSpPr>
        <p:spPr>
          <a:xfrm>
            <a:off x="9241942" y="2917715"/>
            <a:ext cx="2750033" cy="168353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Partially coated epoxy</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Increased surface area</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Decreased thermal resistance</a:t>
            </a:r>
          </a:p>
        </p:txBody>
      </p:sp>
      <p:sp>
        <p:nvSpPr>
          <p:cNvPr id="28" name="Metin Yer Tutucusu 4"/>
          <p:cNvSpPr>
            <a:spLocks noGrp="1"/>
          </p:cNvSpPr>
          <p:nvPr>
            <p:ph type="body" idx="1"/>
          </p:nvPr>
        </p:nvSpPr>
        <p:spPr>
          <a:xfrm>
            <a:off x="1962056" y="1447091"/>
            <a:ext cx="4031415" cy="463703"/>
          </a:xfrm>
        </p:spPr>
        <p:txBody>
          <a:bodyPr>
            <a:normAutofit/>
          </a:bodyPr>
          <a:lstStyle/>
          <a:p>
            <a:pPr algn="ctr"/>
            <a:r>
              <a:rPr lang="en-US" sz="2400" b="1" dirty="0">
                <a:solidFill>
                  <a:schemeClr val="tx1"/>
                </a:solidFill>
                <a:latin typeface="Arial" panose="020B0604020202020204" pitchFamily="34" charset="0"/>
                <a:cs typeface="Arial" panose="020B0604020202020204" pitchFamily="34" charset="0"/>
              </a:rPr>
              <a:t>Actual model</a:t>
            </a:r>
          </a:p>
        </p:txBody>
      </p:sp>
      <p:sp>
        <p:nvSpPr>
          <p:cNvPr id="32" name="Metin Yer Tutucusu 4"/>
          <p:cNvSpPr txBox="1">
            <a:spLocks/>
          </p:cNvSpPr>
          <p:nvPr/>
        </p:nvSpPr>
        <p:spPr>
          <a:xfrm>
            <a:off x="7676950" y="1446382"/>
            <a:ext cx="4031415" cy="463703"/>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fontAlgn="auto">
              <a:spcAft>
                <a:spcPts val="0"/>
              </a:spcAft>
            </a:pPr>
            <a:r>
              <a:rPr lang="en-US" sz="2400" b="1" dirty="0">
                <a:solidFill>
                  <a:schemeClr val="tx1"/>
                </a:solidFill>
                <a:latin typeface="Arial" panose="020B0604020202020204" pitchFamily="34" charset="0"/>
                <a:cs typeface="Arial" panose="020B0604020202020204" pitchFamily="34" charset="0"/>
              </a:rPr>
              <a:t>Improved model</a:t>
            </a:r>
          </a:p>
        </p:txBody>
      </p:sp>
      <p:sp>
        <p:nvSpPr>
          <p:cNvPr id="33" name="Down Arrow 8"/>
          <p:cNvSpPr/>
          <p:nvPr/>
        </p:nvSpPr>
        <p:spPr>
          <a:xfrm>
            <a:off x="7974559" y="5345891"/>
            <a:ext cx="217463" cy="387758"/>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sp>
        <p:nvSpPr>
          <p:cNvPr id="21" name="İçerik Yer Tutucusu 5"/>
          <p:cNvSpPr txBox="1">
            <a:spLocks/>
          </p:cNvSpPr>
          <p:nvPr/>
        </p:nvSpPr>
        <p:spPr>
          <a:xfrm>
            <a:off x="253371" y="3916303"/>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Flat winding stator of the generator</a:t>
            </a:r>
          </a:p>
        </p:txBody>
      </p:sp>
      <p:sp>
        <p:nvSpPr>
          <p:cNvPr id="22" name="İçerik Yer Tutucusu 5"/>
          <p:cNvSpPr txBox="1">
            <a:spLocks/>
          </p:cNvSpPr>
          <p:nvPr/>
        </p:nvSpPr>
        <p:spPr>
          <a:xfrm>
            <a:off x="3577445" y="4867333"/>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Full coating of the windings</a:t>
            </a:r>
            <a:endParaRPr lang="en-US" sz="1100" dirty="0">
              <a:latin typeface="Arial" pitchFamily="34" charset="0"/>
              <a:cs typeface="Arial" pitchFamily="34" charset="0"/>
            </a:endParaRPr>
          </a:p>
        </p:txBody>
      </p:sp>
      <p:sp>
        <p:nvSpPr>
          <p:cNvPr id="24" name="İçerik Yer Tutucusu 5"/>
          <p:cNvSpPr txBox="1">
            <a:spLocks/>
          </p:cNvSpPr>
          <p:nvPr/>
        </p:nvSpPr>
        <p:spPr>
          <a:xfrm>
            <a:off x="6283151" y="4867333"/>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Partial coating of the windings</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90851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500"/>
                            </p:stCondLst>
                            <p:childTnLst>
                              <p:par>
                                <p:cTn id="21" presetID="1" presetClass="mediacall" presetSubtype="0" fill="hold" nodeType="afterEffect">
                                  <p:stCondLst>
                                    <p:cond delay="0"/>
                                  </p:stCondLst>
                                  <p:childTnLst>
                                    <p:cmd type="call" cmd="playFrom(0.0)">
                                      <p:cBhvr>
                                        <p:cTn id="22" dur="3066" fill="hold"/>
                                        <p:tgtEl>
                                          <p:spTgt spid="6"/>
                                        </p:tgtEl>
                                      </p:cBhvr>
                                    </p:cmd>
                                  </p:childTnLst>
                                </p:cTn>
                              </p:par>
                              <p:par>
                                <p:cTn id="23" presetID="1" presetClass="mediacall" presetSubtype="0" fill="hold" nodeType="withEffect">
                                  <p:stCondLst>
                                    <p:cond delay="0"/>
                                  </p:stCondLst>
                                  <p:childTnLst>
                                    <p:cmd type="call" cmd="playFrom(0.0)">
                                      <p:cBhvr>
                                        <p:cTn id="24" dur="3066" fill="hold"/>
                                        <p:tgtEl>
                                          <p:spTgt spid="5"/>
                                        </p:tgtEl>
                                      </p:cBhvr>
                                    </p:cmd>
                                  </p:childTnLst>
                                </p:cTn>
                              </p:par>
                              <p:par>
                                <p:cTn id="25" presetID="3" presetClass="mediacall" presetSubtype="0" fill="hold" nodeType="withEffect">
                                  <p:stCondLst>
                                    <p:cond delay="3100"/>
                                  </p:stCondLst>
                                  <p:childTnLst>
                                    <p:cmd type="call" cmd="stop">
                                      <p:cBhvr>
                                        <p:cTn id="26" dur="1" fill="hold"/>
                                        <p:tgtEl>
                                          <p:spTgt spid="5"/>
                                        </p:tgtEl>
                                      </p:cBhvr>
                                    </p:cmd>
                                  </p:childTnLst>
                                </p:cTn>
                              </p:par>
                              <p:par>
                                <p:cTn id="27" presetID="3" presetClass="mediacall" presetSubtype="0" fill="hold" nodeType="withEffect">
                                  <p:stCondLst>
                                    <p:cond delay="3200"/>
                                  </p:stCondLst>
                                  <p:childTnLst>
                                    <p:cmd type="call" cmd="stop">
                                      <p:cBhvr>
                                        <p:cTn id="28" dur="1" fill="hold"/>
                                        <p:tgtEl>
                                          <p:spTgt spid="6"/>
                                        </p:tgtEl>
                                      </p:cBhvr>
                                    </p:cmd>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3" presetClass="mediacall" presetSubtype="0" fill="hold" nodeType="withEffect">
                                  <p:stCondLst>
                                    <p:cond delay="0"/>
                                  </p:stCondLst>
                                  <p:childTnLst>
                                    <p:cmd type="call" cmd="stop">
                                      <p:cBhvr>
                                        <p:cTn id="38" dur="1" fill="hold"/>
                                        <p:tgtEl>
                                          <p:spTgt spid="5"/>
                                        </p:tgtEl>
                                      </p:cBhvr>
                                    </p:cmd>
                                  </p:childTnLst>
                                </p:cTn>
                              </p:par>
                              <p:par>
                                <p:cTn id="39" presetID="3" presetClass="mediacall" presetSubtype="0" fill="hold" nodeType="withEffect">
                                  <p:stCondLst>
                                    <p:cond delay="0"/>
                                  </p:stCondLst>
                                  <p:childTnLst>
                                    <p:cmd type="call" cmd="stop">
                                      <p:cBhvr>
                                        <p:cTn id="4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repeatCount="indefinite" fill="hold" display="0">
                  <p:stCondLst>
                    <p:cond delay="indefinite"/>
                  </p:stCondLst>
                </p:cTn>
                <p:tgtEl>
                  <p:spTgt spid="6"/>
                </p:tgtEl>
              </p:cMediaNode>
            </p:video>
            <p:video>
              <p:cMediaNode vol="80000">
                <p:cTn id="42" repeatCount="indefinite" fill="hold" display="0">
                  <p:stCondLst>
                    <p:cond delay="indefinite"/>
                  </p:stCondLst>
                </p:cTn>
                <p:tgtEl>
                  <p:spTgt spid="5"/>
                </p:tgtEl>
              </p:cMediaNode>
            </p:video>
          </p:childTnLst>
        </p:cTn>
      </p:par>
    </p:tnLst>
    <p:bldLst>
      <p:bldP spid="19" grpId="0" animBg="1"/>
      <p:bldP spid="20" grpId="0"/>
      <p:bldP spid="32" grpId="0"/>
      <p:bldP spid="33" grpId="0" animBg="1"/>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785935" y="1495424"/>
            <a:ext cx="8963025" cy="49434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Flat winding and implementation on AFPM</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Analytical modeling</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Experimental verification</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1 MW wind turbine generator</a:t>
            </a:r>
          </a:p>
          <a:p>
            <a:pPr marL="514350" indent="-514350" algn="l" fontAlgn="auto">
              <a:lnSpc>
                <a:spcPct val="150000"/>
              </a:lnSpc>
              <a:spcAft>
                <a:spcPts val="0"/>
              </a:spcAft>
              <a:buFont typeface="+mj-lt"/>
              <a:buAutoNum type="arabicPeriod"/>
            </a:pPr>
            <a:r>
              <a:rPr lang="en-US" sz="2800" b="1" dirty="0">
                <a:solidFill>
                  <a:srgbClr val="C20024"/>
                </a:solidFill>
                <a:latin typeface="Arial" panose="020B0604020202020204" pitchFamily="34" charset="0"/>
                <a:cs typeface="Arial" panose="020B0604020202020204" pitchFamily="34" charset="0"/>
              </a:rPr>
              <a:t> Conclusions</a:t>
            </a:r>
          </a:p>
          <a:p>
            <a:pPr marL="514350" indent="-514350" algn="l" fontAlgn="auto">
              <a:spcAft>
                <a:spcPts val="0"/>
              </a:spcAft>
              <a:buFont typeface="+mj-lt"/>
              <a:buAutoNum type="arabicPeriod"/>
            </a:pPr>
            <a:endParaRPr lang="en-US" sz="3200" b="1" dirty="0">
              <a:solidFill>
                <a:srgbClr val="C20024"/>
              </a:solidFill>
              <a:latin typeface="Arial" panose="020B0604020202020204" pitchFamily="34" charset="0"/>
              <a:cs typeface="Arial" panose="020B0604020202020204" pitchFamily="34" charset="0"/>
            </a:endParaRPr>
          </a:p>
        </p:txBody>
      </p:sp>
      <p:sp>
        <p:nvSpPr>
          <p:cNvPr id="6"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Outline</a:t>
            </a:r>
          </a:p>
        </p:txBody>
      </p:sp>
    </p:spTree>
    <p:extLst>
      <p:ext uri="{BB962C8B-B14F-4D97-AF65-F5344CB8AC3E}">
        <p14:creationId xmlns:p14="http://schemas.microsoft.com/office/powerpoint/2010/main" val="4134067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Conclusions</a:t>
            </a:r>
          </a:p>
        </p:txBody>
      </p:sp>
      <p:graphicFrame>
        <p:nvGraphicFramePr>
          <p:cNvPr id="16" name="Table 2"/>
          <p:cNvGraphicFramePr>
            <a:graphicFrameLocks noGrp="1"/>
          </p:cNvGraphicFramePr>
          <p:nvPr>
            <p:extLst>
              <p:ext uri="{D42A27DB-BD31-4B8C-83A1-F6EECF244321}">
                <p14:modId xmlns:p14="http://schemas.microsoft.com/office/powerpoint/2010/main" val="557001833"/>
              </p:ext>
            </p:extLst>
          </p:nvPr>
        </p:nvGraphicFramePr>
        <p:xfrm>
          <a:off x="409578" y="1622427"/>
          <a:ext cx="6153149" cy="4244971"/>
        </p:xfrm>
        <a:graphic>
          <a:graphicData uri="http://schemas.openxmlformats.org/drawingml/2006/table">
            <a:tbl>
              <a:tblPr firstRow="1" firstCol="1" bandRow="1">
                <a:tableStyleId>{0E3FDE45-AF77-4B5C-9715-49D594BDF05E}</a:tableStyleId>
              </a:tblPr>
              <a:tblGrid>
                <a:gridCol w="1276805">
                  <a:extLst>
                    <a:ext uri="{9D8B030D-6E8A-4147-A177-3AD203B41FA5}">
                      <a16:colId xmlns:a16="http://schemas.microsoft.com/office/drawing/2014/main" val="3979166851"/>
                    </a:ext>
                  </a:extLst>
                </a:gridCol>
                <a:gridCol w="1219086">
                  <a:extLst>
                    <a:ext uri="{9D8B030D-6E8A-4147-A177-3AD203B41FA5}">
                      <a16:colId xmlns:a16="http://schemas.microsoft.com/office/drawing/2014/main" val="4204663831"/>
                    </a:ext>
                  </a:extLst>
                </a:gridCol>
                <a:gridCol w="1219086">
                  <a:extLst>
                    <a:ext uri="{9D8B030D-6E8A-4147-A177-3AD203B41FA5}">
                      <a16:colId xmlns:a16="http://schemas.microsoft.com/office/drawing/2014/main" val="649756809"/>
                    </a:ext>
                  </a:extLst>
                </a:gridCol>
                <a:gridCol w="1219086">
                  <a:extLst>
                    <a:ext uri="{9D8B030D-6E8A-4147-A177-3AD203B41FA5}">
                      <a16:colId xmlns:a16="http://schemas.microsoft.com/office/drawing/2014/main" val="2763490094"/>
                    </a:ext>
                  </a:extLst>
                </a:gridCol>
                <a:gridCol w="1219086">
                  <a:extLst>
                    <a:ext uri="{9D8B030D-6E8A-4147-A177-3AD203B41FA5}">
                      <a16:colId xmlns:a16="http://schemas.microsoft.com/office/drawing/2014/main" val="149733223"/>
                    </a:ext>
                  </a:extLst>
                </a:gridCol>
              </a:tblGrid>
              <a:tr h="749827">
                <a:tc>
                  <a:txBody>
                    <a:bodyPr/>
                    <a:lstStyle/>
                    <a:p>
                      <a:pPr marL="0" marR="0" algn="ctr">
                        <a:lnSpc>
                          <a:spcPct val="100000"/>
                        </a:lnSpc>
                        <a:spcBef>
                          <a:spcPts val="0"/>
                        </a:spcBef>
                        <a:spcAft>
                          <a:spcPts val="0"/>
                        </a:spcAft>
                      </a:pP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952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b="1" dirty="0">
                          <a:effectLst/>
                          <a:latin typeface="Arial" panose="020B0604020202020204" pitchFamily="34" charset="0"/>
                          <a:cs typeface="Arial" panose="020B0604020202020204" pitchFamily="34" charset="0"/>
                        </a:rPr>
                        <a:t>Flat winding</a:t>
                      </a:r>
                      <a:endParaRPr lang="en-US" sz="1050" b="1" i="1" dirty="0">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b="0" dirty="0">
                          <a:effectLst/>
                          <a:latin typeface="Arial" panose="020B0604020202020204" pitchFamily="34" charset="0"/>
                          <a:ea typeface="SimSun" panose="02010600030101010101" pitchFamily="2" charset="-122"/>
                          <a:cs typeface="Arial" panose="020B0604020202020204" pitchFamily="34" charset="0"/>
                        </a:rPr>
                        <a:t>Conventional</a:t>
                      </a:r>
                      <a:r>
                        <a:rPr lang="en-US" sz="1400" b="0" baseline="0" dirty="0">
                          <a:effectLst/>
                          <a:latin typeface="Arial" panose="020B0604020202020204" pitchFamily="34" charset="0"/>
                          <a:ea typeface="SimSun" panose="02010600030101010101" pitchFamily="2" charset="-122"/>
                          <a:cs typeface="Arial" panose="020B0604020202020204" pitchFamily="34" charset="0"/>
                        </a:rPr>
                        <a:t> round winding</a:t>
                      </a:r>
                      <a:endParaRPr lang="en-US" sz="1400" b="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lnL w="2857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b="0" dirty="0">
                          <a:effectLst/>
                          <a:latin typeface="Arial" panose="020B0604020202020204" pitchFamily="34" charset="0"/>
                          <a:ea typeface="SimSun" panose="02010600030101010101" pitchFamily="2" charset="-122"/>
                          <a:cs typeface="Arial" panose="020B0604020202020204" pitchFamily="34" charset="0"/>
                        </a:rPr>
                        <a:t>Hairpin</a:t>
                      </a:r>
                      <a:r>
                        <a:rPr lang="en-US" sz="1400" b="0" baseline="0" dirty="0">
                          <a:effectLst/>
                          <a:latin typeface="Arial" panose="020B0604020202020204" pitchFamily="34" charset="0"/>
                          <a:ea typeface="SimSun" panose="02010600030101010101" pitchFamily="2" charset="-122"/>
                          <a:cs typeface="Arial" panose="020B0604020202020204" pitchFamily="34" charset="0"/>
                        </a:rPr>
                        <a:t> winding</a:t>
                      </a:r>
                      <a:endParaRPr lang="en-US" sz="105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b="0" dirty="0">
                          <a:effectLst/>
                          <a:latin typeface="Arial" panose="020B0604020202020204" pitchFamily="34" charset="0"/>
                          <a:ea typeface="SimSun" panose="02010600030101010101" pitchFamily="2" charset="-122"/>
                          <a:cs typeface="Arial" panose="020B0604020202020204" pitchFamily="34" charset="0"/>
                        </a:rPr>
                        <a:t>PCB</a:t>
                      </a:r>
                      <a:r>
                        <a:rPr lang="en-US" sz="1400" b="0" baseline="0" dirty="0">
                          <a:effectLst/>
                          <a:latin typeface="Arial" panose="020B0604020202020204" pitchFamily="34" charset="0"/>
                          <a:ea typeface="SimSun" panose="02010600030101010101" pitchFamily="2" charset="-122"/>
                          <a:cs typeface="Arial" panose="020B0604020202020204" pitchFamily="34" charset="0"/>
                        </a:rPr>
                        <a:t> winding</a:t>
                      </a:r>
                      <a:endParaRPr lang="en-US" sz="1050" b="0" i="1" kern="12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87614320"/>
                  </a:ext>
                </a:extLst>
              </a:tr>
              <a:tr h="58252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Ease of manufacturing</a:t>
                      </a:r>
                    </a:p>
                  </a:txBody>
                  <a:tcPr marL="68580" marR="68580" marT="0" marB="0" anchor="ctr">
                    <a:lnL w="952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60000"/>
                        <a:lumOff val="4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20000"/>
                        <a:lumOff val="8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20000"/>
                        <a:lumOff val="8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4284608539"/>
                  </a:ext>
                </a:extLst>
              </a:tr>
              <a:tr h="58252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Current density</a:t>
                      </a:r>
                    </a:p>
                  </a:txBody>
                  <a:tcPr marL="68580" marR="68580" marT="0" marB="0" anchor="ctr">
                    <a:lnL w="952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60000"/>
                        <a:lumOff val="4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20000"/>
                        <a:lumOff val="8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236376333"/>
                  </a:ext>
                </a:extLst>
              </a:tr>
              <a:tr h="58252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Current rating</a:t>
                      </a:r>
                    </a:p>
                  </a:txBody>
                  <a:tcPr marL="68580" marR="68580" marT="0" marB="0" anchor="ctr">
                    <a:lnL w="952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60000"/>
                        <a:lumOff val="40000"/>
                      </a:schemeClr>
                    </a:solidFill>
                  </a:tcP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20000"/>
                        <a:lumOff val="80000"/>
                      </a:schemeClr>
                    </a:solidFill>
                  </a:tcP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60000"/>
                        <a:lumOff val="40000"/>
                      </a:schemeClr>
                    </a:solidFill>
                  </a:tcP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78239559"/>
                  </a:ext>
                </a:extLst>
              </a:tr>
              <a:tr h="58252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Manufacturing cost</a:t>
                      </a:r>
                    </a:p>
                  </a:txBody>
                  <a:tcPr marL="68580" marR="68580" marT="0" marB="0" anchor="ctr">
                    <a:lnL w="952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20000"/>
                        <a:lumOff val="80000"/>
                      </a:schemeClr>
                    </a:solidFill>
                  </a:tcP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20000"/>
                        <a:lumOff val="80000"/>
                      </a:schemeClr>
                    </a:solidFill>
                  </a:tcP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marL="0" marR="0" algn="ctr" defTabSz="914400" rtl="0" eaLnBrk="1" latinLnBrk="0" hangingPunct="1">
                        <a:lnSpc>
                          <a:spcPct val="100000"/>
                        </a:lnSpc>
                        <a:spcBef>
                          <a:spcPts val="0"/>
                        </a:spcBef>
                        <a:spcAft>
                          <a:spcPts val="0"/>
                        </a:spcAft>
                      </a:pPr>
                      <a:r>
                        <a:rPr lang="en-US" sz="1400" kern="1200" dirty="0">
                          <a:solidFill>
                            <a:schemeClr val="tx1"/>
                          </a:solidFill>
                          <a:effectLst/>
                          <a:latin typeface="Arial" panose="020B0604020202020204" pitchFamily="34" charset="0"/>
                          <a:ea typeface="+mn-ea"/>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8075218"/>
                  </a:ext>
                </a:extLst>
              </a:tr>
              <a:tr h="58252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End winding loss</a:t>
                      </a:r>
                    </a:p>
                  </a:txBody>
                  <a:tcPr marL="68580" marR="68580" marT="0" marB="0" anchor="ctr">
                    <a:lnL w="952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60000"/>
                        <a:lumOff val="4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20000"/>
                        <a:lumOff val="8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86313656"/>
                  </a:ext>
                </a:extLst>
              </a:tr>
              <a:tr h="582524">
                <a:tc>
                  <a:txBody>
                    <a:bodyPr/>
                    <a:lstStyle/>
                    <a:p>
                      <a:pPr marL="0" marR="0" algn="ctr" defTabSz="914400" rtl="0" eaLnBrk="1" latinLnBrk="0" hangingPunct="1">
                        <a:lnSpc>
                          <a:spcPct val="100000"/>
                        </a:lnSpc>
                        <a:spcBef>
                          <a:spcPts val="0"/>
                        </a:spcBef>
                        <a:spcAft>
                          <a:spcPts val="0"/>
                        </a:spcAft>
                      </a:pPr>
                      <a:r>
                        <a:rPr lang="en-US" sz="1400" b="0" kern="1200" dirty="0">
                          <a:solidFill>
                            <a:schemeClr val="tx1"/>
                          </a:solidFill>
                          <a:effectLst/>
                          <a:latin typeface="Arial" panose="020B0604020202020204" pitchFamily="34" charset="0"/>
                          <a:ea typeface="+mn-ea"/>
                          <a:cs typeface="Arial" panose="020B0604020202020204" pitchFamily="34" charset="0"/>
                        </a:rPr>
                        <a:t>Eddy current</a:t>
                      </a:r>
                      <a:r>
                        <a:rPr lang="en-US" sz="1400" b="0" kern="1200" baseline="0" dirty="0">
                          <a:solidFill>
                            <a:schemeClr val="tx1"/>
                          </a:solidFill>
                          <a:effectLst/>
                          <a:latin typeface="Arial" panose="020B0604020202020204" pitchFamily="34" charset="0"/>
                          <a:ea typeface="+mn-ea"/>
                          <a:cs typeface="Arial" panose="020B0604020202020204" pitchFamily="34" charset="0"/>
                        </a:rPr>
                        <a:t> loss</a:t>
                      </a:r>
                      <a:endParaRPr lang="en-US" sz="14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lnL w="952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accent3">
                        <a:lumMod val="20000"/>
                        <a:lumOff val="8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2857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60000"/>
                        <a:lumOff val="4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2">
                        <a:lumMod val="20000"/>
                        <a:lumOff val="80000"/>
                      </a:schemeClr>
                    </a:solidFill>
                  </a:tcP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a:t>
                      </a:r>
                    </a:p>
                  </a:txBody>
                  <a:tcPr marL="68580" marR="68580" marT="0" marB="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33307811"/>
                  </a:ext>
                </a:extLst>
              </a:tr>
            </a:tbl>
          </a:graphicData>
        </a:graphic>
      </p:graphicFrame>
      <p:sp>
        <p:nvSpPr>
          <p:cNvPr id="17" name="İçerik Yer Tutucusu 5"/>
          <p:cNvSpPr txBox="1">
            <a:spLocks/>
          </p:cNvSpPr>
          <p:nvPr/>
        </p:nvSpPr>
        <p:spPr>
          <a:xfrm>
            <a:off x="6858002" y="1622426"/>
            <a:ext cx="5191123" cy="4676774"/>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Boosted machine performance</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Ease of manufacturing</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Current density up to 7 A/mm2</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Shortened end windings</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Lower end winding losses</a:t>
            </a:r>
          </a:p>
          <a:p>
            <a:pPr marL="0" indent="0" fontAlgn="auto">
              <a:spcAft>
                <a:spcPts val="0"/>
              </a:spcAft>
              <a:buNone/>
            </a:pPr>
            <a:endParaRPr lang="en-US" sz="700" dirty="0">
              <a:latin typeface="Arial" pitchFamily="34" charset="0"/>
              <a:cs typeface="Arial" pitchFamily="34" charset="0"/>
            </a:endParaRP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Experimental verification on 1.4 kW prototype</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Good agreement with analytical and FEA results</a:t>
            </a:r>
          </a:p>
          <a:p>
            <a:pPr marL="285750" indent="-285750" fontAlgn="auto">
              <a:spcAft>
                <a:spcPts val="0"/>
              </a:spcAft>
              <a:buFont typeface="Wingdings" panose="05000000000000000000" pitchFamily="2" charset="2"/>
              <a:buChar char="§"/>
            </a:pPr>
            <a:endParaRPr lang="en-US" sz="700" dirty="0">
              <a:latin typeface="Arial" pitchFamily="34" charset="0"/>
              <a:cs typeface="Arial" pitchFamily="34" charset="0"/>
            </a:endParaRP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Elimination of eddy current losses</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Thin flat wire</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Stacking through thickness</a:t>
            </a:r>
          </a:p>
          <a:p>
            <a:pPr marL="285750" fontAlgn="auto">
              <a:spcAft>
                <a:spcPts val="0"/>
              </a:spcAft>
              <a:buFont typeface="Wingdings" panose="05000000000000000000" pitchFamily="2" charset="2"/>
              <a:buChar char="§"/>
            </a:pPr>
            <a:endParaRPr lang="en-US" sz="700" dirty="0">
              <a:latin typeface="Arial" pitchFamily="34" charset="0"/>
              <a:cs typeface="Arial" pitchFamily="34" charset="0"/>
            </a:endParaRPr>
          </a:p>
          <a:p>
            <a:pPr marL="285750" fontAlgn="auto">
              <a:spcAft>
                <a:spcPts val="0"/>
              </a:spcAft>
              <a:buFont typeface="Wingdings" panose="05000000000000000000" pitchFamily="2" charset="2"/>
              <a:buChar char="§"/>
            </a:pPr>
            <a:r>
              <a:rPr lang="en-US" sz="1800" dirty="0">
                <a:latin typeface="Arial" pitchFamily="34" charset="0"/>
                <a:cs typeface="Arial" pitchFamily="34" charset="0"/>
              </a:rPr>
              <a:t>Aluminum alternative</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At high speed operation</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Cost and weight advantages</a:t>
            </a:r>
          </a:p>
          <a:p>
            <a:pPr marL="285750" fontAlgn="auto">
              <a:spcAft>
                <a:spcPts val="0"/>
              </a:spcAft>
              <a:buFont typeface="Wingdings" panose="05000000000000000000" pitchFamily="2" charset="2"/>
              <a:buChar char="§"/>
            </a:pPr>
            <a:endParaRPr lang="en-US" sz="700" dirty="0">
              <a:latin typeface="Arial" pitchFamily="34" charset="0"/>
              <a:cs typeface="Arial" pitchFamily="34" charset="0"/>
            </a:endParaRPr>
          </a:p>
          <a:p>
            <a:pPr marL="285750" fontAlgn="auto">
              <a:spcAft>
                <a:spcPts val="0"/>
              </a:spcAft>
              <a:buFont typeface="Wingdings" panose="05000000000000000000" pitchFamily="2" charset="2"/>
              <a:buChar char="§"/>
            </a:pPr>
            <a:r>
              <a:rPr lang="en-US" sz="1800" dirty="0">
                <a:latin typeface="Arial" pitchFamily="34" charset="0"/>
                <a:cs typeface="Arial" pitchFamily="34" charset="0"/>
              </a:rPr>
              <a:t>Performance on MW-class</a:t>
            </a:r>
          </a:p>
          <a:p>
            <a:pPr marL="685800" lvl="1" fontAlgn="auto">
              <a:spcAft>
                <a:spcPts val="0"/>
              </a:spcAft>
              <a:buFont typeface="Wingdings" panose="05000000000000000000" pitchFamily="2" charset="2"/>
              <a:buChar char="§"/>
            </a:pPr>
            <a:r>
              <a:rPr lang="en-US" sz="1400" dirty="0">
                <a:latin typeface="Arial" pitchFamily="34" charset="0"/>
                <a:cs typeface="Arial" pitchFamily="34" charset="0"/>
              </a:rPr>
              <a:t>Comparable torque density</a:t>
            </a:r>
            <a:endParaRPr lang="en-US" sz="1800" dirty="0">
              <a:latin typeface="Arial" pitchFamily="34" charset="0"/>
              <a:cs typeface="Arial" pitchFamily="34" charset="0"/>
            </a:endParaRPr>
          </a:p>
          <a:p>
            <a:pPr marL="285750" indent="-285750" fontAlgn="auto">
              <a:spcAft>
                <a:spcPts val="0"/>
              </a:spcAft>
              <a:buFont typeface="Wingdings" panose="05000000000000000000" pitchFamily="2" charset="2"/>
              <a:buChar char="§"/>
            </a:pPr>
            <a:endParaRPr lang="en-US" sz="1400" dirty="0">
              <a:latin typeface="Arial" pitchFamily="34" charset="0"/>
              <a:cs typeface="Arial" pitchFamily="34" charset="0"/>
            </a:endParaRPr>
          </a:p>
          <a:p>
            <a:pPr marL="285750" indent="-285750" fontAlgn="auto">
              <a:spcAft>
                <a:spcPts val="0"/>
              </a:spcAft>
              <a:buFont typeface="Wingdings" panose="05000000000000000000" pitchFamily="2" charset="2"/>
              <a:buChar char="§"/>
            </a:pPr>
            <a:endParaRPr lang="en-US" sz="1800" dirty="0">
              <a:latin typeface="Arial" pitchFamily="34" charset="0"/>
              <a:cs typeface="Arial" pitchFamily="34" charset="0"/>
            </a:endParaRPr>
          </a:p>
        </p:txBody>
      </p:sp>
    </p:spTree>
    <p:extLst>
      <p:ext uri="{BB962C8B-B14F-4D97-AF65-F5344CB8AC3E}">
        <p14:creationId xmlns:p14="http://schemas.microsoft.com/office/powerpoint/2010/main" val="2123410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266700" y="1202787"/>
            <a:ext cx="11668125" cy="5133713"/>
          </a:xfrm>
          <a:prstGeom prst="rect">
            <a:avLst/>
          </a:prstGeom>
        </p:spPr>
        <p:txBody>
          <a:bodyPr wrap="square">
            <a:spAutoFit/>
          </a:bodyPr>
          <a:lstStyle/>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[1] Taizhou </a:t>
            </a:r>
            <a:r>
              <a:rPr lang="en-US" sz="910" dirty="0" err="1">
                <a:latin typeface="Arial" panose="020B0604020202020204" pitchFamily="34" charset="0"/>
                <a:ea typeface="Times New Roman" panose="02020603050405020304" pitchFamily="18" charset="0"/>
                <a:cs typeface="Arial" panose="020B0604020202020204" pitchFamily="34" charset="0"/>
              </a:rPr>
              <a:t>Chuangpu</a:t>
            </a:r>
            <a:r>
              <a:rPr lang="en-US" sz="910" dirty="0">
                <a:latin typeface="Arial" panose="020B0604020202020204" pitchFamily="34" charset="0"/>
                <a:ea typeface="Times New Roman" panose="02020603050405020304" pitchFamily="18" charset="0"/>
                <a:cs typeface="Arial" panose="020B0604020202020204" pitchFamily="34" charset="0"/>
              </a:rPr>
              <a:t> Machinery and Electricity, “Basic knowledge of stator winding.” www.ixymotor.com, Accessed: 2020-08-19.</a:t>
            </a: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[2] Special Machine Tool, “Hairpin winding technology.” www.specialmachinetool.it. Accessed: 2020-08-19.</a:t>
            </a: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[3] </a:t>
            </a:r>
            <a:r>
              <a:rPr lang="en-US" sz="910" dirty="0" err="1">
                <a:latin typeface="Arial" panose="020B0604020202020204" pitchFamily="34" charset="0"/>
                <a:ea typeface="Times New Roman" panose="02020603050405020304" pitchFamily="18" charset="0"/>
                <a:cs typeface="Arial" panose="020B0604020202020204" pitchFamily="34" charset="0"/>
              </a:rPr>
              <a:t>Fraunhofer</a:t>
            </a:r>
            <a:r>
              <a:rPr lang="en-US" sz="910" dirty="0">
                <a:latin typeface="Arial" panose="020B0604020202020204" pitchFamily="34" charset="0"/>
                <a:ea typeface="Times New Roman" panose="02020603050405020304" pitchFamily="18" charset="0"/>
                <a:cs typeface="Arial" panose="020B0604020202020204" pitchFamily="34" charset="0"/>
              </a:rPr>
              <a:t>-Institute for Manufacturing Technology and Advanced Materials, "Coils produced by casting.” www.generativ.fraunhofer.de. Accessed: 2020-08-19.</a:t>
            </a: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[4] G. Cakal and O. </a:t>
            </a:r>
            <a:r>
              <a:rPr lang="en-US" sz="910" dirty="0" err="1">
                <a:latin typeface="Arial" panose="020B0604020202020204" pitchFamily="34" charset="0"/>
                <a:ea typeface="Times New Roman" panose="02020603050405020304" pitchFamily="18" charset="0"/>
                <a:cs typeface="Arial" panose="020B0604020202020204" pitchFamily="34" charset="0"/>
              </a:rPr>
              <a:t>Keysan</a:t>
            </a:r>
            <a:r>
              <a:rPr lang="en-US" sz="910" dirty="0">
                <a:latin typeface="Arial" panose="020B0604020202020204" pitchFamily="34" charset="0"/>
                <a:ea typeface="Times New Roman" panose="02020603050405020304" pitchFamily="18" charset="0"/>
                <a:cs typeface="Arial" panose="020B0604020202020204" pitchFamily="34" charset="0"/>
              </a:rPr>
              <a:t>, (2019). </a:t>
            </a:r>
            <a:r>
              <a:rPr lang="tr-TR" sz="910" dirty="0">
                <a:latin typeface="Arial" panose="020B0604020202020204" pitchFamily="34" charset="0"/>
                <a:ea typeface="Times New Roman" panose="02020603050405020304" pitchFamily="18" charset="0"/>
                <a:cs typeface="Arial" panose="020B0604020202020204" pitchFamily="34" charset="0"/>
              </a:rPr>
              <a:t>Elektrik Makinaları İçin Bir Sargı Yöntemi </a:t>
            </a:r>
            <a:r>
              <a:rPr lang="en-US" sz="910" dirty="0">
                <a:latin typeface="Arial" panose="020B0604020202020204" pitchFamily="34" charset="0"/>
                <a:ea typeface="Times New Roman" panose="02020603050405020304" pitchFamily="18" charset="0"/>
                <a:cs typeface="Arial" panose="020B0604020202020204" pitchFamily="34" charset="0"/>
              </a:rPr>
              <a:t>(</a:t>
            </a:r>
            <a:r>
              <a:rPr lang="tr-TR" sz="910" dirty="0">
                <a:latin typeface="Arial" panose="020B0604020202020204" pitchFamily="34" charset="0"/>
                <a:ea typeface="Times New Roman" panose="02020603050405020304" pitchFamily="18" charset="0"/>
                <a:cs typeface="Arial" panose="020B0604020202020204" pitchFamily="34" charset="0"/>
              </a:rPr>
              <a:t>Patent </a:t>
            </a:r>
            <a:r>
              <a:rPr lang="tr-TR" sz="910" dirty="0" err="1">
                <a:latin typeface="Arial" panose="020B0604020202020204" pitchFamily="34" charset="0"/>
                <a:ea typeface="Times New Roman" panose="02020603050405020304" pitchFamily="18" charset="0"/>
                <a:cs typeface="Arial" panose="020B0604020202020204" pitchFamily="34" charset="0"/>
              </a:rPr>
              <a:t>Pending</a:t>
            </a:r>
            <a:r>
              <a:rPr lang="en-US" sz="910" dirty="0">
                <a:latin typeface="Arial" panose="020B0604020202020204" pitchFamily="34" charset="0"/>
                <a:ea typeface="Times New Roman" panose="02020603050405020304" pitchFamily="18" charset="0"/>
                <a:cs typeface="Arial" panose="020B0604020202020204" pitchFamily="34" charset="0"/>
              </a:rPr>
              <a:t>).</a:t>
            </a:r>
            <a:r>
              <a:rPr lang="tr-TR" sz="910" dirty="0">
                <a:latin typeface="Arial" panose="020B0604020202020204" pitchFamily="34" charset="0"/>
                <a:ea typeface="Times New Roman" panose="02020603050405020304" pitchFamily="18" charset="0"/>
                <a:cs typeface="Arial" panose="020B0604020202020204" pitchFamily="34" charset="0"/>
              </a:rPr>
              <a:t> Türk Patent</a:t>
            </a:r>
            <a:r>
              <a:rPr lang="en-US" sz="910" dirty="0">
                <a:latin typeface="Arial" panose="020B0604020202020204" pitchFamily="34" charset="0"/>
                <a:ea typeface="Times New Roman" panose="02020603050405020304" pitchFamily="18" charset="0"/>
                <a:cs typeface="Arial" panose="020B0604020202020204" pitchFamily="34" charset="0"/>
              </a:rPr>
              <a:t>.</a:t>
            </a: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[5] Z. Q. Zhu, D. Howe, E. </a:t>
            </a:r>
            <a:r>
              <a:rPr lang="en-US" sz="910" dirty="0" err="1">
                <a:latin typeface="Arial" panose="020B0604020202020204" pitchFamily="34" charset="0"/>
                <a:ea typeface="Times New Roman" panose="02020603050405020304" pitchFamily="18" charset="0"/>
                <a:cs typeface="Arial" panose="020B0604020202020204" pitchFamily="34" charset="0"/>
              </a:rPr>
              <a:t>Bolte</a:t>
            </a:r>
            <a:r>
              <a:rPr lang="en-US" sz="910" dirty="0">
                <a:latin typeface="Arial" panose="020B0604020202020204" pitchFamily="34" charset="0"/>
                <a:ea typeface="Times New Roman" panose="02020603050405020304" pitchFamily="18" charset="0"/>
                <a:cs typeface="Arial" panose="020B0604020202020204" pitchFamily="34" charset="0"/>
              </a:rPr>
              <a:t>, and B. Ackermann, “Instantaneous magnetic field distribution in brushless permanent magnet DC motors. I. open-circuit field,” IEEE Transactions on Magnetics, vol. 29, pp. 124–135, Jan 1993.</a:t>
            </a: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[6] E. P. </a:t>
            </a:r>
            <a:r>
              <a:rPr lang="en-US" sz="910" dirty="0" err="1">
                <a:latin typeface="Arial" panose="020B0604020202020204" pitchFamily="34" charset="0"/>
                <a:ea typeface="Times New Roman" panose="02020603050405020304" pitchFamily="18" charset="0"/>
                <a:cs typeface="Arial" panose="020B0604020202020204" pitchFamily="34" charset="0"/>
              </a:rPr>
              <a:t>Furlani</a:t>
            </a:r>
            <a:r>
              <a:rPr lang="en-US" sz="910" dirty="0">
                <a:latin typeface="Arial" panose="020B0604020202020204" pitchFamily="34" charset="0"/>
                <a:ea typeface="Times New Roman" panose="02020603050405020304" pitchFamily="18" charset="0"/>
                <a:cs typeface="Arial" panose="020B0604020202020204" pitchFamily="34" charset="0"/>
              </a:rPr>
              <a:t>, “Computing the field in permanent-magnet axial-field motors,” IEEE Transactions on Magnetics, vol. 30, pp. 3660–3663, Sep. 1994.</a:t>
            </a: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[7] </a:t>
            </a:r>
            <a:r>
              <a:rPr lang="de-DE" sz="910" dirty="0">
                <a:latin typeface="Arial" panose="020B0604020202020204" pitchFamily="34" charset="0"/>
                <a:ea typeface="Times New Roman" panose="02020603050405020304" pitchFamily="18" charset="0"/>
                <a:cs typeface="Arial" panose="020B0604020202020204" pitchFamily="34" charset="0"/>
              </a:rPr>
              <a:t>G. Muller, K. Vogt, </a:t>
            </a:r>
            <a:r>
              <a:rPr lang="de-DE" sz="910" dirty="0" err="1">
                <a:latin typeface="Arial" panose="020B0604020202020204" pitchFamily="34" charset="0"/>
                <a:ea typeface="Times New Roman" panose="02020603050405020304" pitchFamily="18" charset="0"/>
                <a:cs typeface="Arial" panose="020B0604020202020204" pitchFamily="34" charset="0"/>
              </a:rPr>
              <a:t>and</a:t>
            </a:r>
            <a:r>
              <a:rPr lang="de-DE" sz="910" dirty="0">
                <a:latin typeface="Arial" panose="020B0604020202020204" pitchFamily="34" charset="0"/>
                <a:ea typeface="Times New Roman" panose="02020603050405020304" pitchFamily="18" charset="0"/>
                <a:cs typeface="Arial" panose="020B0604020202020204" pitchFamily="34" charset="0"/>
              </a:rPr>
              <a:t> B. </a:t>
            </a:r>
            <a:r>
              <a:rPr lang="de-DE" sz="910" dirty="0" err="1">
                <a:latin typeface="Arial" panose="020B0604020202020204" pitchFamily="34" charset="0"/>
                <a:ea typeface="Times New Roman" panose="02020603050405020304" pitchFamily="18" charset="0"/>
                <a:cs typeface="Arial" panose="020B0604020202020204" pitchFamily="34" charset="0"/>
              </a:rPr>
              <a:t>Ponick</a:t>
            </a:r>
            <a:r>
              <a:rPr lang="de-DE" sz="910" dirty="0">
                <a:latin typeface="Arial" panose="020B0604020202020204" pitchFamily="34" charset="0"/>
                <a:ea typeface="Times New Roman" panose="02020603050405020304" pitchFamily="18" charset="0"/>
                <a:cs typeface="Arial" panose="020B0604020202020204" pitchFamily="34" charset="0"/>
              </a:rPr>
              <a:t>, Wicklungen Rotierender Elektrischer Maschinen. John </a:t>
            </a:r>
            <a:r>
              <a:rPr lang="de-DE" sz="910" dirty="0" err="1">
                <a:latin typeface="Arial" panose="020B0604020202020204" pitchFamily="34" charset="0"/>
                <a:ea typeface="Times New Roman" panose="02020603050405020304" pitchFamily="18" charset="0"/>
                <a:cs typeface="Arial" panose="020B0604020202020204" pitchFamily="34" charset="0"/>
              </a:rPr>
              <a:t>Wiley</a:t>
            </a:r>
            <a:r>
              <a:rPr lang="de-DE" sz="910" dirty="0">
                <a:latin typeface="Arial" panose="020B0604020202020204" pitchFamily="34" charset="0"/>
                <a:ea typeface="Times New Roman" panose="02020603050405020304" pitchFamily="18" charset="0"/>
                <a:cs typeface="Arial" panose="020B0604020202020204" pitchFamily="34" charset="0"/>
              </a:rPr>
              <a:t> &amp; </a:t>
            </a:r>
            <a:r>
              <a:rPr lang="de-DE" sz="910" dirty="0" err="1">
                <a:latin typeface="Arial" panose="020B0604020202020204" pitchFamily="34" charset="0"/>
                <a:ea typeface="Times New Roman" panose="02020603050405020304" pitchFamily="18" charset="0"/>
                <a:cs typeface="Arial" panose="020B0604020202020204" pitchFamily="34" charset="0"/>
              </a:rPr>
              <a:t>Sons</a:t>
            </a:r>
            <a:r>
              <a:rPr lang="de-DE" sz="910" dirty="0">
                <a:latin typeface="Arial" panose="020B0604020202020204" pitchFamily="34" charset="0"/>
                <a:ea typeface="Times New Roman" panose="02020603050405020304" pitchFamily="18" charset="0"/>
                <a:cs typeface="Arial" panose="020B0604020202020204" pitchFamily="34" charset="0"/>
              </a:rPr>
              <a:t> Ltd., 2009.</a:t>
            </a: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[8] W. C. Young and R. G. </a:t>
            </a:r>
            <a:r>
              <a:rPr lang="en-US" sz="910" dirty="0" err="1">
                <a:latin typeface="Arial" panose="020B0604020202020204" pitchFamily="34" charset="0"/>
                <a:ea typeface="Times New Roman" panose="02020603050405020304" pitchFamily="18" charset="0"/>
                <a:cs typeface="Arial" panose="020B0604020202020204" pitchFamily="34" charset="0"/>
              </a:rPr>
              <a:t>Budynas</a:t>
            </a:r>
            <a:r>
              <a:rPr lang="en-US" sz="910" dirty="0">
                <a:latin typeface="Arial" panose="020B0604020202020204" pitchFamily="34" charset="0"/>
                <a:ea typeface="Times New Roman" panose="02020603050405020304" pitchFamily="18" charset="0"/>
                <a:cs typeface="Arial" panose="020B0604020202020204" pitchFamily="34" charset="0"/>
              </a:rPr>
              <a:t>, Roark’s formulas for stress and strain; 7th ed. McGraw Hill, 2002.</a:t>
            </a: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[9] G. Cakal and O. </a:t>
            </a:r>
            <a:r>
              <a:rPr lang="en-US" sz="910" dirty="0" err="1">
                <a:latin typeface="Arial" panose="020B0604020202020204" pitchFamily="34" charset="0"/>
                <a:ea typeface="Times New Roman" panose="02020603050405020304" pitchFamily="18" charset="0"/>
                <a:cs typeface="Arial" panose="020B0604020202020204" pitchFamily="34" charset="0"/>
              </a:rPr>
              <a:t>Keysan</a:t>
            </a:r>
            <a:r>
              <a:rPr lang="en-US" sz="910" dirty="0">
                <a:latin typeface="Arial" panose="020B0604020202020204" pitchFamily="34" charset="0"/>
                <a:ea typeface="Times New Roman" panose="02020603050405020304" pitchFamily="18" charset="0"/>
                <a:cs typeface="Arial" panose="020B0604020202020204" pitchFamily="34" charset="0"/>
              </a:rPr>
              <a:t>, </a:t>
            </a:r>
            <a:r>
              <a:rPr lang="tr-TR" sz="910" dirty="0">
                <a:latin typeface="Arial" panose="020B0604020202020204" pitchFamily="34" charset="0"/>
                <a:ea typeface="Times New Roman" panose="02020603050405020304" pitchFamily="18" charset="0"/>
                <a:cs typeface="Arial" panose="020B0604020202020204" pitchFamily="34" charset="0"/>
              </a:rPr>
              <a:t>‘‘</a:t>
            </a:r>
            <a:r>
              <a:rPr lang="en-US" sz="910" dirty="0">
                <a:latin typeface="Arial" panose="020B0604020202020204" pitchFamily="34" charset="0"/>
                <a:ea typeface="Times New Roman" panose="02020603050405020304" pitchFamily="18" charset="0"/>
                <a:cs typeface="Arial" panose="020B0604020202020204" pitchFamily="34" charset="0"/>
              </a:rPr>
              <a:t>A novel flat winding made of aluminum or copper sheet for axial flux machines</a:t>
            </a:r>
            <a:r>
              <a:rPr lang="tr-TR" sz="910" dirty="0">
                <a:latin typeface="Arial" panose="020B0604020202020204" pitchFamily="34" charset="0"/>
                <a:ea typeface="Times New Roman" panose="02020603050405020304" pitchFamily="18" charset="0"/>
                <a:cs typeface="Arial" panose="020B0604020202020204" pitchFamily="34" charset="0"/>
              </a:rPr>
              <a:t>,’’ IET</a:t>
            </a:r>
            <a:r>
              <a:rPr lang="en-US" sz="910" dirty="0">
                <a:latin typeface="Arial" panose="020B0604020202020204" pitchFamily="34" charset="0"/>
                <a:ea typeface="Times New Roman" panose="02020603050405020304" pitchFamily="18" charset="0"/>
                <a:cs typeface="Arial" panose="020B0604020202020204" pitchFamily="34" charset="0"/>
              </a:rPr>
              <a:t> Electric Power Applications, (Review), 2020.</a:t>
            </a: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[10] M. A. Mueller and A. S. McDonald, “A lightweight low-speed permanent magnet</a:t>
            </a:r>
            <a:r>
              <a:rPr lang="tr-TR" sz="910" dirty="0">
                <a:latin typeface="Arial" panose="020B0604020202020204" pitchFamily="34" charset="0"/>
                <a:ea typeface="Times New Roman" panose="02020603050405020304" pitchFamily="18" charset="0"/>
                <a:cs typeface="Arial" panose="020B0604020202020204" pitchFamily="34" charset="0"/>
              </a:rPr>
              <a:t> </a:t>
            </a:r>
            <a:r>
              <a:rPr lang="en-US" sz="910" dirty="0">
                <a:latin typeface="Arial" panose="020B0604020202020204" pitchFamily="34" charset="0"/>
                <a:ea typeface="Times New Roman" panose="02020603050405020304" pitchFamily="18" charset="0"/>
                <a:cs typeface="Arial" panose="020B0604020202020204" pitchFamily="34" charset="0"/>
              </a:rPr>
              <a:t>electrical generator for direct-drive wind turbines,” Wind Energy, vol. 12,no. 8, pp. 768–780, 2009.</a:t>
            </a:r>
            <a:endParaRPr lang="tr-TR" sz="910" dirty="0">
              <a:latin typeface="Arial" panose="020B0604020202020204" pitchFamily="34" charset="0"/>
              <a:ea typeface="Times New Roman" panose="02020603050405020304" pitchFamily="18" charset="0"/>
              <a:cs typeface="Arial" panose="020B0604020202020204" pitchFamily="34" charset="0"/>
            </a:endParaRP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[1</a:t>
            </a:r>
            <a:r>
              <a:rPr lang="tr-TR" sz="910" dirty="0">
                <a:latin typeface="Arial" panose="020B0604020202020204" pitchFamily="34" charset="0"/>
                <a:ea typeface="Times New Roman" panose="02020603050405020304" pitchFamily="18" charset="0"/>
                <a:cs typeface="Arial" panose="020B0604020202020204" pitchFamily="34" charset="0"/>
              </a:rPr>
              <a:t>1</a:t>
            </a:r>
            <a:r>
              <a:rPr lang="en-US" sz="910" dirty="0">
                <a:latin typeface="Arial" panose="020B0604020202020204" pitchFamily="34" charset="0"/>
                <a:ea typeface="Times New Roman" panose="02020603050405020304" pitchFamily="18" charset="0"/>
                <a:cs typeface="Arial" panose="020B0604020202020204" pitchFamily="34" charset="0"/>
              </a:rPr>
              <a:t>] G. Cakal and O. </a:t>
            </a:r>
            <a:r>
              <a:rPr lang="en-US" sz="910" dirty="0" err="1">
                <a:latin typeface="Arial" panose="020B0604020202020204" pitchFamily="34" charset="0"/>
                <a:ea typeface="Times New Roman" panose="02020603050405020304" pitchFamily="18" charset="0"/>
                <a:cs typeface="Arial" panose="020B0604020202020204" pitchFamily="34" charset="0"/>
              </a:rPr>
              <a:t>Keysan</a:t>
            </a:r>
            <a:r>
              <a:rPr lang="en-US" sz="910" dirty="0">
                <a:latin typeface="Arial" panose="020B0604020202020204" pitchFamily="34" charset="0"/>
                <a:ea typeface="Times New Roman" panose="02020603050405020304" pitchFamily="18" charset="0"/>
                <a:cs typeface="Arial" panose="020B0604020202020204" pitchFamily="34" charset="0"/>
              </a:rPr>
              <a:t>, </a:t>
            </a:r>
            <a:r>
              <a:rPr lang="tr-TR" sz="910" dirty="0">
                <a:latin typeface="Arial" panose="020B0604020202020204" pitchFamily="34" charset="0"/>
                <a:ea typeface="Times New Roman" panose="02020603050405020304" pitchFamily="18" charset="0"/>
                <a:cs typeface="Arial" panose="020B0604020202020204" pitchFamily="34" charset="0"/>
              </a:rPr>
              <a:t>‘‘</a:t>
            </a:r>
            <a:r>
              <a:rPr lang="en-US" sz="910" dirty="0">
                <a:latin typeface="Arial" panose="020B0604020202020204" pitchFamily="34" charset="0"/>
                <a:ea typeface="Times New Roman" panose="02020603050405020304" pitchFamily="18" charset="0"/>
                <a:cs typeface="Arial" panose="020B0604020202020204" pitchFamily="34" charset="0"/>
              </a:rPr>
              <a:t>Axial flux generator with novel flat wire for direct-drive wind turbines</a:t>
            </a:r>
            <a:r>
              <a:rPr lang="tr-TR" sz="910" dirty="0">
                <a:latin typeface="Arial" panose="020B0604020202020204" pitchFamily="34" charset="0"/>
                <a:ea typeface="Times New Roman" panose="02020603050405020304" pitchFamily="18" charset="0"/>
                <a:cs typeface="Arial" panose="020B0604020202020204" pitchFamily="34" charset="0"/>
              </a:rPr>
              <a:t>,’’ IET</a:t>
            </a:r>
            <a:r>
              <a:rPr lang="en-US" sz="910" dirty="0">
                <a:latin typeface="Arial" panose="020B0604020202020204" pitchFamily="34" charset="0"/>
                <a:ea typeface="Times New Roman" panose="02020603050405020304" pitchFamily="18" charset="0"/>
                <a:cs typeface="Arial" panose="020B0604020202020204" pitchFamily="34" charset="0"/>
              </a:rPr>
              <a:t> Renewable Power Generation, (Accepted), 2020.</a:t>
            </a:r>
            <a:endParaRPr lang="tr-TR" sz="910" dirty="0">
              <a:latin typeface="Arial" panose="020B0604020202020204" pitchFamily="34" charset="0"/>
              <a:ea typeface="Times New Roman" panose="02020603050405020304" pitchFamily="18" charset="0"/>
              <a:cs typeface="Arial" panose="020B0604020202020204" pitchFamily="34" charset="0"/>
            </a:endParaRP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[12] H. Li, Z. Chen, and H. </a:t>
            </a:r>
            <a:r>
              <a:rPr lang="en-US" sz="910" dirty="0" err="1">
                <a:latin typeface="Arial" panose="020B0604020202020204" pitchFamily="34" charset="0"/>
                <a:ea typeface="Times New Roman" panose="02020603050405020304" pitchFamily="18" charset="0"/>
                <a:cs typeface="Arial" panose="020B0604020202020204" pitchFamily="34" charset="0"/>
              </a:rPr>
              <a:t>Polinder</a:t>
            </a:r>
            <a:r>
              <a:rPr lang="en-US" sz="910" dirty="0">
                <a:latin typeface="Arial" panose="020B0604020202020204" pitchFamily="34" charset="0"/>
                <a:ea typeface="Times New Roman" panose="02020603050405020304" pitchFamily="18" charset="0"/>
                <a:cs typeface="Arial" panose="020B0604020202020204" pitchFamily="34" charset="0"/>
              </a:rPr>
              <a:t>, “Optimization of </a:t>
            </a:r>
            <a:r>
              <a:rPr lang="en-US" sz="910" dirty="0" err="1">
                <a:latin typeface="Arial" panose="020B0604020202020204" pitchFamily="34" charset="0"/>
                <a:ea typeface="Times New Roman" panose="02020603050405020304" pitchFamily="18" charset="0"/>
                <a:cs typeface="Arial" panose="020B0604020202020204" pitchFamily="34" charset="0"/>
              </a:rPr>
              <a:t>multibrid</a:t>
            </a:r>
            <a:r>
              <a:rPr lang="en-US" sz="910" dirty="0">
                <a:latin typeface="Arial" panose="020B0604020202020204" pitchFamily="34" charset="0"/>
                <a:ea typeface="Times New Roman" panose="02020603050405020304" pitchFamily="18" charset="0"/>
                <a:cs typeface="Arial" panose="020B0604020202020204" pitchFamily="34" charset="0"/>
              </a:rPr>
              <a:t> permanent-magnet wind generator systems,” IEEE Transactions on Energy Conversion, vol. 24, pp. 82–92, March 2009.</a:t>
            </a:r>
            <a:endParaRPr lang="tr-TR" sz="910" dirty="0">
              <a:latin typeface="Arial" panose="020B0604020202020204" pitchFamily="34" charset="0"/>
              <a:ea typeface="Times New Roman" panose="02020603050405020304" pitchFamily="18" charset="0"/>
              <a:cs typeface="Arial" panose="020B0604020202020204" pitchFamily="34" charset="0"/>
            </a:endParaRP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[13] A. S. McDonald, N. Al-</a:t>
            </a:r>
            <a:r>
              <a:rPr lang="en-US" sz="910" dirty="0" err="1">
                <a:latin typeface="Arial" panose="020B0604020202020204" pitchFamily="34" charset="0"/>
                <a:ea typeface="Times New Roman" panose="02020603050405020304" pitchFamily="18" charset="0"/>
                <a:cs typeface="Arial" panose="020B0604020202020204" pitchFamily="34" charset="0"/>
              </a:rPr>
              <a:t>Khayat</a:t>
            </a:r>
            <a:r>
              <a:rPr lang="en-US" sz="910" dirty="0">
                <a:latin typeface="Arial" panose="020B0604020202020204" pitchFamily="34" charset="0"/>
                <a:ea typeface="Times New Roman" panose="02020603050405020304" pitchFamily="18" charset="0"/>
                <a:cs typeface="Arial" panose="020B0604020202020204" pitchFamily="34" charset="0"/>
              </a:rPr>
              <a:t>, D. </a:t>
            </a:r>
            <a:r>
              <a:rPr lang="en-US" sz="910" dirty="0" err="1">
                <a:latin typeface="Arial" panose="020B0604020202020204" pitchFamily="34" charset="0"/>
                <a:ea typeface="Times New Roman" panose="02020603050405020304" pitchFamily="18" charset="0"/>
                <a:cs typeface="Arial" panose="020B0604020202020204" pitchFamily="34" charset="0"/>
              </a:rPr>
              <a:t>Belshaw</a:t>
            </a:r>
            <a:r>
              <a:rPr lang="en-US" sz="910" dirty="0">
                <a:latin typeface="Arial" panose="020B0604020202020204" pitchFamily="34" charset="0"/>
                <a:ea typeface="Times New Roman" panose="02020603050405020304" pitchFamily="18" charset="0"/>
                <a:cs typeface="Arial" panose="020B0604020202020204" pitchFamily="34" charset="0"/>
              </a:rPr>
              <a:t>, M. </a:t>
            </a:r>
            <a:r>
              <a:rPr lang="en-US" sz="910" dirty="0" err="1">
                <a:latin typeface="Arial" panose="020B0604020202020204" pitchFamily="34" charset="0"/>
                <a:ea typeface="Times New Roman" panose="02020603050405020304" pitchFamily="18" charset="0"/>
                <a:cs typeface="Arial" panose="020B0604020202020204" pitchFamily="34" charset="0"/>
              </a:rPr>
              <a:t>Ravilious</a:t>
            </a:r>
            <a:r>
              <a:rPr lang="en-US" sz="910" dirty="0">
                <a:latin typeface="Arial" panose="020B0604020202020204" pitchFamily="34" charset="0"/>
                <a:ea typeface="Times New Roman" panose="02020603050405020304" pitchFamily="18" charset="0"/>
                <a:cs typeface="Arial" panose="020B0604020202020204" pitchFamily="34" charset="0"/>
              </a:rPr>
              <a:t>, A. </a:t>
            </a:r>
            <a:r>
              <a:rPr lang="en-US" sz="910" dirty="0" err="1">
                <a:latin typeface="Arial" panose="020B0604020202020204" pitchFamily="34" charset="0"/>
                <a:ea typeface="Times New Roman" panose="02020603050405020304" pitchFamily="18" charset="0"/>
                <a:cs typeface="Arial" panose="020B0604020202020204" pitchFamily="34" charset="0"/>
              </a:rPr>
              <a:t>Kumaraperumal,A</a:t>
            </a:r>
            <a:r>
              <a:rPr lang="en-US" sz="910" dirty="0">
                <a:latin typeface="Arial" panose="020B0604020202020204" pitchFamily="34" charset="0"/>
                <a:ea typeface="Times New Roman" panose="02020603050405020304" pitchFamily="18" charset="0"/>
                <a:cs typeface="Arial" panose="020B0604020202020204" pitchFamily="34" charset="0"/>
              </a:rPr>
              <a:t>. M. </a:t>
            </a:r>
            <a:r>
              <a:rPr lang="en-US" sz="910" dirty="0" err="1">
                <a:latin typeface="Arial" panose="020B0604020202020204" pitchFamily="34" charset="0"/>
                <a:ea typeface="Times New Roman" panose="02020603050405020304" pitchFamily="18" charset="0"/>
                <a:cs typeface="Arial" panose="020B0604020202020204" pitchFamily="34" charset="0"/>
              </a:rPr>
              <a:t>Benatamane</a:t>
            </a:r>
            <a:r>
              <a:rPr lang="en-US" sz="910" dirty="0">
                <a:latin typeface="Arial" panose="020B0604020202020204" pitchFamily="34" charset="0"/>
                <a:ea typeface="Times New Roman" panose="02020603050405020304" pitchFamily="18" charset="0"/>
                <a:cs typeface="Arial" panose="020B0604020202020204" pitchFamily="34" charset="0"/>
              </a:rPr>
              <a:t>, M. Galbraith, D. </a:t>
            </a:r>
            <a:r>
              <a:rPr lang="en-US" sz="910" dirty="0" err="1">
                <a:latin typeface="Arial" panose="020B0604020202020204" pitchFamily="34" charset="0"/>
                <a:ea typeface="Times New Roman" panose="02020603050405020304" pitchFamily="18" charset="0"/>
                <a:cs typeface="Arial" panose="020B0604020202020204" pitchFamily="34" charset="0"/>
              </a:rPr>
              <a:t>Staton</a:t>
            </a:r>
            <a:r>
              <a:rPr lang="en-US" sz="910" dirty="0">
                <a:latin typeface="Arial" panose="020B0604020202020204" pitchFamily="34" charset="0"/>
                <a:ea typeface="Times New Roman" panose="02020603050405020304" pitchFamily="18" charset="0"/>
                <a:cs typeface="Arial" panose="020B0604020202020204" pitchFamily="34" charset="0"/>
              </a:rPr>
              <a:t>, K. Benoit, and M. Mueller, “1MW multi-stage air-cored permanent magnet generator for wind turbines,” 6th IET International Conference on Power Electronics, Machines and Drives (PEMD 2012), pp. 1–6, 2012.</a:t>
            </a:r>
            <a:endParaRPr lang="tr-TR" sz="910" dirty="0">
              <a:latin typeface="Arial" panose="020B0604020202020204" pitchFamily="34" charset="0"/>
              <a:ea typeface="Times New Roman" panose="02020603050405020304" pitchFamily="18" charset="0"/>
              <a:cs typeface="Arial" panose="020B0604020202020204" pitchFamily="34" charset="0"/>
            </a:endParaRP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[14] B. Maples, M. Hand, and W. Musial, “Comparative assessment of direct drive high temperature superconducting generators in multi-megawatt class wind turbines,” Technical </a:t>
            </a:r>
            <a:r>
              <a:rPr lang="en-US" sz="910" dirty="0" err="1">
                <a:latin typeface="Arial" panose="020B0604020202020204" pitchFamily="34" charset="0"/>
                <a:ea typeface="Times New Roman" panose="02020603050405020304" pitchFamily="18" charset="0"/>
                <a:cs typeface="Arial" panose="020B0604020202020204" pitchFamily="34" charset="0"/>
              </a:rPr>
              <a:t>Report,National</a:t>
            </a:r>
            <a:r>
              <a:rPr lang="en-US" sz="910" dirty="0">
                <a:latin typeface="Arial" panose="020B0604020202020204" pitchFamily="34" charset="0"/>
                <a:ea typeface="Times New Roman" panose="02020603050405020304" pitchFamily="18" charset="0"/>
                <a:cs typeface="Arial" panose="020B0604020202020204" pitchFamily="34" charset="0"/>
              </a:rPr>
              <a:t> Renewable Energy Laboratory, pp. 1–40, 10 2010.</a:t>
            </a:r>
            <a:endParaRPr lang="tr-TR" sz="910" dirty="0">
              <a:latin typeface="Arial" panose="020B0604020202020204" pitchFamily="34" charset="0"/>
              <a:ea typeface="Times New Roman" panose="02020603050405020304" pitchFamily="18" charset="0"/>
              <a:cs typeface="Arial" panose="020B0604020202020204" pitchFamily="34" charset="0"/>
            </a:endParaRP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[15] </a:t>
            </a:r>
            <a:r>
              <a:rPr lang="en-US" sz="910" dirty="0" err="1">
                <a:latin typeface="Arial" panose="020B0604020202020204" pitchFamily="34" charset="0"/>
                <a:ea typeface="Times New Roman" panose="02020603050405020304" pitchFamily="18" charset="0"/>
                <a:cs typeface="Arial" panose="020B0604020202020204" pitchFamily="34" charset="0"/>
              </a:rPr>
              <a:t>C.Versteegh</a:t>
            </a:r>
            <a:r>
              <a:rPr lang="en-US" sz="910" dirty="0">
                <a:latin typeface="Arial" panose="020B0604020202020204" pitchFamily="34" charset="0"/>
                <a:ea typeface="Times New Roman" panose="02020603050405020304" pitchFamily="18" charset="0"/>
                <a:cs typeface="Arial" panose="020B0604020202020204" pitchFamily="34" charset="0"/>
              </a:rPr>
              <a:t>, “Design of the </a:t>
            </a:r>
            <a:r>
              <a:rPr lang="en-US" sz="910" dirty="0" err="1">
                <a:latin typeface="Arial" panose="020B0604020202020204" pitchFamily="34" charset="0"/>
                <a:ea typeface="Times New Roman" panose="02020603050405020304" pitchFamily="18" charset="0"/>
                <a:cs typeface="Arial" panose="020B0604020202020204" pitchFamily="34" charset="0"/>
              </a:rPr>
              <a:t>zephyros</a:t>
            </a:r>
            <a:r>
              <a:rPr lang="en-US" sz="910" dirty="0">
                <a:latin typeface="Arial" panose="020B0604020202020204" pitchFamily="34" charset="0"/>
                <a:ea typeface="Times New Roman" panose="02020603050405020304" pitchFamily="18" charset="0"/>
                <a:cs typeface="Arial" panose="020B0604020202020204" pitchFamily="34" charset="0"/>
              </a:rPr>
              <a:t> Z72 wind turbine with emphasis on the direct drive PM generator,” Nordic Workshop on Power and Industrial Electronics, pp. 1–7, 2004.</a:t>
            </a:r>
            <a:endParaRPr lang="tr-TR" sz="910" dirty="0">
              <a:latin typeface="Arial" panose="020B0604020202020204" pitchFamily="34" charset="0"/>
              <a:ea typeface="Times New Roman" panose="02020603050405020304" pitchFamily="18" charset="0"/>
              <a:cs typeface="Arial" panose="020B0604020202020204" pitchFamily="34" charset="0"/>
            </a:endParaRPr>
          </a:p>
          <a:p>
            <a:pPr>
              <a:lnSpc>
                <a:spcPct val="200000"/>
              </a:lnSpc>
            </a:pPr>
            <a:r>
              <a:rPr lang="en-US" sz="910" dirty="0">
                <a:latin typeface="Arial" panose="020B0604020202020204" pitchFamily="34" charset="0"/>
                <a:ea typeface="Times New Roman" panose="02020603050405020304" pitchFamily="18" charset="0"/>
                <a:cs typeface="Arial" panose="020B0604020202020204" pitchFamily="34" charset="0"/>
              </a:rPr>
              <a:t>[16] D. Bang, Design of Transverse Flux Permanent Magnet Machines for Large Direct-Drive Wind Turbines. </a:t>
            </a:r>
            <a:r>
              <a:rPr lang="en-US" sz="910" dirty="0" err="1">
                <a:latin typeface="Arial" panose="020B0604020202020204" pitchFamily="34" charset="0"/>
                <a:ea typeface="Times New Roman" panose="02020603050405020304" pitchFamily="18" charset="0"/>
                <a:cs typeface="Arial" panose="020B0604020202020204" pitchFamily="34" charset="0"/>
              </a:rPr>
              <a:t>Phd</a:t>
            </a:r>
            <a:r>
              <a:rPr lang="en-US" sz="910" dirty="0">
                <a:latin typeface="Arial" panose="020B0604020202020204" pitchFamily="34" charset="0"/>
                <a:ea typeface="Times New Roman" panose="02020603050405020304" pitchFamily="18" charset="0"/>
                <a:cs typeface="Arial" panose="020B0604020202020204" pitchFamily="34" charset="0"/>
              </a:rPr>
              <a:t> dissertation, Delft University of Technology, Delft, The Netherlands, October 2010.</a:t>
            </a:r>
          </a:p>
        </p:txBody>
      </p:sp>
      <p:sp>
        <p:nvSpPr>
          <p:cNvPr id="3" name="Title 3"/>
          <p:cNvSpPr txBox="1">
            <a:spLocks/>
          </p:cNvSpPr>
          <p:nvPr/>
        </p:nvSpPr>
        <p:spPr>
          <a:xfrm>
            <a:off x="-2" y="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815899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p:cNvSpPr txBox="1">
            <a:spLocks/>
          </p:cNvSpPr>
          <p:nvPr/>
        </p:nvSpPr>
        <p:spPr>
          <a:xfrm>
            <a:off x="1122647" y="3219194"/>
            <a:ext cx="9966536" cy="585921"/>
          </a:xfrm>
          <a:prstGeom prst="rect">
            <a:avLst/>
          </a:prstGeom>
        </p:spPr>
        <p:txBody>
          <a:bodyPr vert="horz" lIns="0" tIns="0" rIns="0" bIns="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defRPr/>
            </a:pPr>
            <a:r>
              <a:rPr lang="en-US" sz="2800" b="1" dirty="0">
                <a:solidFill>
                  <a:sysClr val="windowText" lastClr="000000"/>
                </a:solidFill>
              </a:rPr>
              <a:t>Thanks!</a:t>
            </a:r>
            <a:endParaRPr lang="tr-TR" sz="2800" b="1" noProof="1">
              <a:solidFill>
                <a:sysClr val="windowText" lastClr="000000"/>
              </a:solidFill>
            </a:endParaRPr>
          </a:p>
        </p:txBody>
      </p:sp>
      <p:cxnSp>
        <p:nvCxnSpPr>
          <p:cNvPr id="19" name="Straight Connector 18"/>
          <p:cNvCxnSpPr/>
          <p:nvPr/>
        </p:nvCxnSpPr>
        <p:spPr>
          <a:xfrm>
            <a:off x="1068388" y="2768608"/>
            <a:ext cx="10058400" cy="0"/>
          </a:xfrm>
          <a:prstGeom prst="line">
            <a:avLst/>
          </a:prstGeom>
          <a:noFill/>
          <a:ln w="38100" cap="flat" cmpd="sng" algn="ctr">
            <a:solidFill>
              <a:srgbClr val="C00000"/>
            </a:solidFill>
            <a:prstDash val="solid"/>
          </a:ln>
          <a:effectLst/>
        </p:spPr>
      </p:cxnSp>
      <p:cxnSp>
        <p:nvCxnSpPr>
          <p:cNvPr id="20" name="Straight Connector 19"/>
          <p:cNvCxnSpPr/>
          <p:nvPr/>
        </p:nvCxnSpPr>
        <p:spPr>
          <a:xfrm>
            <a:off x="3034363" y="4160564"/>
            <a:ext cx="6126480" cy="0"/>
          </a:xfrm>
          <a:prstGeom prst="line">
            <a:avLst/>
          </a:prstGeom>
          <a:noFill/>
          <a:ln w="38100" cap="flat" cmpd="sng" algn="ctr">
            <a:solidFill>
              <a:srgbClr val="C00000"/>
            </a:solidFill>
            <a:prstDash val="solid"/>
          </a:ln>
          <a:effectLst/>
        </p:spPr>
      </p:cxnSp>
    </p:spTree>
    <p:extLst>
      <p:ext uri="{BB962C8B-B14F-4D97-AF65-F5344CB8AC3E}">
        <p14:creationId xmlns:p14="http://schemas.microsoft.com/office/powerpoint/2010/main" val="2696327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314815" y="2361888"/>
            <a:ext cx="2572200" cy="1938547"/>
          </a:xfrm>
          <a:prstGeom prst="rect">
            <a:avLst/>
          </a:prstGeom>
        </p:spPr>
      </p:pic>
      <p:pic>
        <p:nvPicPr>
          <p:cNvPr id="3" name="Resim 2"/>
          <p:cNvPicPr>
            <a:picLocks noChangeAspect="1"/>
          </p:cNvPicPr>
          <p:nvPr/>
        </p:nvPicPr>
        <p:blipFill>
          <a:blip r:embed="rId3"/>
          <a:stretch>
            <a:fillRect/>
          </a:stretch>
        </p:blipFill>
        <p:spPr>
          <a:xfrm>
            <a:off x="3320977" y="2362138"/>
            <a:ext cx="2588461" cy="1940006"/>
          </a:xfrm>
          <a:prstGeom prst="rect">
            <a:avLst/>
          </a:prstGeom>
        </p:spPr>
      </p:pic>
      <p:sp>
        <p:nvSpPr>
          <p:cNvPr id="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Additional Slides</a:t>
            </a:r>
          </a:p>
        </p:txBody>
      </p:sp>
      <p:sp>
        <p:nvSpPr>
          <p:cNvPr id="5" name="İçerik Yer Tutucusu 5"/>
          <p:cNvSpPr txBox="1">
            <a:spLocks/>
          </p:cNvSpPr>
          <p:nvPr/>
        </p:nvSpPr>
        <p:spPr>
          <a:xfrm>
            <a:off x="1600915" y="4500297"/>
            <a:ext cx="3932188" cy="64093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Hot spot due to weak soldering</a:t>
            </a:r>
          </a:p>
        </p:txBody>
      </p:sp>
      <p:pic>
        <p:nvPicPr>
          <p:cNvPr id="6" name="Resim 5"/>
          <p:cNvPicPr>
            <a:picLocks noChangeAspect="1"/>
          </p:cNvPicPr>
          <p:nvPr/>
        </p:nvPicPr>
        <p:blipFill>
          <a:blip r:embed="rId4"/>
          <a:stretch>
            <a:fillRect/>
          </a:stretch>
        </p:blipFill>
        <p:spPr>
          <a:xfrm>
            <a:off x="6786563" y="2142929"/>
            <a:ext cx="5043488" cy="2677835"/>
          </a:xfrm>
          <a:prstGeom prst="rect">
            <a:avLst/>
          </a:prstGeom>
        </p:spPr>
      </p:pic>
      <p:sp>
        <p:nvSpPr>
          <p:cNvPr id="7" name="İçerik Yer Tutucusu 5"/>
          <p:cNvSpPr txBox="1">
            <a:spLocks/>
          </p:cNvSpPr>
          <p:nvPr/>
        </p:nvSpPr>
        <p:spPr>
          <a:xfrm>
            <a:off x="7466557" y="4806482"/>
            <a:ext cx="3932188" cy="64093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Temperature rise at different operating conditions</a:t>
            </a:r>
          </a:p>
        </p:txBody>
      </p:sp>
    </p:spTree>
    <p:extLst>
      <p:ext uri="{BB962C8B-B14F-4D97-AF65-F5344CB8AC3E}">
        <p14:creationId xmlns:p14="http://schemas.microsoft.com/office/powerpoint/2010/main" val="302035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Current Density Calculation</a:t>
            </a:r>
          </a:p>
        </p:txBody>
      </p:sp>
      <p:sp>
        <p:nvSpPr>
          <p:cNvPr id="10" name="İçerik Yer Tutucusu 5"/>
          <p:cNvSpPr txBox="1">
            <a:spLocks/>
          </p:cNvSpPr>
          <p:nvPr/>
        </p:nvSpPr>
        <p:spPr>
          <a:xfrm>
            <a:off x="2567940" y="1868671"/>
            <a:ext cx="2120938" cy="1576615"/>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dirty="0">
                <a:latin typeface="Arial" pitchFamily="34" charset="0"/>
                <a:cs typeface="Arial" pitchFamily="34" charset="0"/>
              </a:rPr>
              <a:t>55 W eddy</a:t>
            </a:r>
            <a:endParaRPr lang="tr-TR" sz="1800" dirty="0">
              <a:latin typeface="Arial" pitchFamily="34" charset="0"/>
              <a:cs typeface="Arial" pitchFamily="34" charset="0"/>
            </a:endParaRPr>
          </a:p>
          <a:p>
            <a:pPr marL="0" indent="0" fontAlgn="auto">
              <a:spcAft>
                <a:spcPts val="0"/>
              </a:spcAft>
              <a:buNone/>
            </a:pPr>
            <a:r>
              <a:rPr lang="tr-TR" sz="1800" dirty="0">
                <a:latin typeface="Arial" pitchFamily="34" charset="0"/>
                <a:cs typeface="Arial" pitchFamily="34" charset="0"/>
              </a:rPr>
              <a:t>8 W</a:t>
            </a:r>
            <a:r>
              <a:rPr lang="en-US" sz="1800" dirty="0">
                <a:latin typeface="Arial" pitchFamily="34" charset="0"/>
                <a:cs typeface="Arial" pitchFamily="34" charset="0"/>
              </a:rPr>
              <a:t> friction</a:t>
            </a:r>
          </a:p>
          <a:p>
            <a:pPr marL="0" indent="0" fontAlgn="auto">
              <a:spcAft>
                <a:spcPts val="0"/>
              </a:spcAft>
              <a:buNone/>
            </a:pPr>
            <a:r>
              <a:rPr lang="en-US" sz="1800" dirty="0">
                <a:latin typeface="Arial" pitchFamily="34" charset="0"/>
                <a:cs typeface="Arial" pitchFamily="34" charset="0"/>
              </a:rPr>
              <a:t>117 W conduction</a:t>
            </a:r>
          </a:p>
        </p:txBody>
      </p:sp>
      <p:sp>
        <p:nvSpPr>
          <p:cNvPr id="12" name="İçerik Yer Tutucusu 5"/>
          <p:cNvSpPr txBox="1">
            <a:spLocks/>
          </p:cNvSpPr>
          <p:nvPr/>
        </p:nvSpPr>
        <p:spPr>
          <a:xfrm>
            <a:off x="5177253" y="2308325"/>
            <a:ext cx="1981360"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dirty="0">
                <a:latin typeface="Arial" pitchFamily="34" charset="0"/>
                <a:cs typeface="Arial" pitchFamily="34" charset="0"/>
              </a:rPr>
              <a:t>180 W total</a:t>
            </a:r>
          </a:p>
        </p:txBody>
      </p:sp>
      <p:sp>
        <p:nvSpPr>
          <p:cNvPr id="13" name="Sağ Ayraç 12"/>
          <p:cNvSpPr/>
          <p:nvPr/>
        </p:nvSpPr>
        <p:spPr>
          <a:xfrm>
            <a:off x="4774186" y="2023548"/>
            <a:ext cx="317758" cy="880052"/>
          </a:xfrm>
          <a:prstGeom prst="rightBrace">
            <a:avLst/>
          </a:prstGeom>
          <a:ln w="38100">
            <a:solidFill>
              <a:srgbClr val="C200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İçerik Yer Tutucusu 5"/>
          <p:cNvSpPr txBox="1">
            <a:spLocks/>
          </p:cNvSpPr>
          <p:nvPr/>
        </p:nvSpPr>
        <p:spPr>
          <a:xfrm>
            <a:off x="7535773" y="2286140"/>
            <a:ext cx="1633223"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l-GR" sz="1800" dirty="0">
                <a:latin typeface="Arial" pitchFamily="34" charset="0"/>
                <a:cs typeface="Arial" pitchFamily="34" charset="0"/>
              </a:rPr>
              <a:t>Δ</a:t>
            </a:r>
            <a:r>
              <a:rPr lang="en-US" sz="1800" dirty="0">
                <a:latin typeface="Arial" pitchFamily="34" charset="0"/>
                <a:cs typeface="Arial" pitchFamily="34" charset="0"/>
              </a:rPr>
              <a:t>T = 32 </a:t>
            </a:r>
            <a:r>
              <a:rPr lang="en-US" sz="1800" dirty="0">
                <a:latin typeface="Times New Roman" panose="02020603050405020304" pitchFamily="18" charset="0"/>
                <a:cs typeface="Times New Roman" panose="02020603050405020304" pitchFamily="18" charset="0"/>
              </a:rPr>
              <a:t>°</a:t>
            </a:r>
            <a:r>
              <a:rPr lang="en-US" sz="1800" dirty="0">
                <a:latin typeface="Arial" pitchFamily="34" charset="0"/>
                <a:cs typeface="Arial" pitchFamily="34" charset="0"/>
              </a:rPr>
              <a:t>C</a:t>
            </a:r>
          </a:p>
        </p:txBody>
      </p:sp>
      <p:cxnSp>
        <p:nvCxnSpPr>
          <p:cNvPr id="3" name="Düz Ok Bağlayıcısı 2"/>
          <p:cNvCxnSpPr/>
          <p:nvPr/>
        </p:nvCxnSpPr>
        <p:spPr>
          <a:xfrm>
            <a:off x="4750112" y="5490812"/>
            <a:ext cx="683663" cy="0"/>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İçerik Yer Tutucusu 5"/>
          <p:cNvSpPr txBox="1">
            <a:spLocks/>
          </p:cNvSpPr>
          <p:nvPr/>
        </p:nvSpPr>
        <p:spPr>
          <a:xfrm>
            <a:off x="3477833" y="3746048"/>
            <a:ext cx="1981360" cy="713042"/>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dirty="0">
                <a:latin typeface="Arial" pitchFamily="34" charset="0"/>
                <a:cs typeface="Arial" pitchFamily="34" charset="0"/>
              </a:rPr>
              <a:t>55 W eddy</a:t>
            </a:r>
            <a:endParaRPr lang="tr-TR" sz="1800" dirty="0">
              <a:latin typeface="Arial" pitchFamily="34" charset="0"/>
              <a:cs typeface="Arial" pitchFamily="34" charset="0"/>
            </a:endParaRPr>
          </a:p>
          <a:p>
            <a:pPr marL="0" indent="0" fontAlgn="auto">
              <a:spcAft>
                <a:spcPts val="0"/>
              </a:spcAft>
              <a:buNone/>
            </a:pPr>
            <a:r>
              <a:rPr lang="tr-TR" sz="1800" dirty="0">
                <a:latin typeface="Arial" pitchFamily="34" charset="0"/>
                <a:cs typeface="Arial" pitchFamily="34" charset="0"/>
              </a:rPr>
              <a:t>8 W</a:t>
            </a:r>
            <a:r>
              <a:rPr lang="en-US" sz="1800" dirty="0">
                <a:latin typeface="Arial" pitchFamily="34" charset="0"/>
                <a:cs typeface="Arial" pitchFamily="34" charset="0"/>
              </a:rPr>
              <a:t> friction</a:t>
            </a:r>
          </a:p>
        </p:txBody>
      </p:sp>
      <p:sp>
        <p:nvSpPr>
          <p:cNvPr id="26" name="İçerik Yer Tutucusu 5"/>
          <p:cNvSpPr txBox="1">
            <a:spLocks/>
          </p:cNvSpPr>
          <p:nvPr/>
        </p:nvSpPr>
        <p:spPr>
          <a:xfrm>
            <a:off x="5253453" y="3932852"/>
            <a:ext cx="1981360"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dirty="0">
                <a:latin typeface="Arial" pitchFamily="34" charset="0"/>
                <a:cs typeface="Arial" pitchFamily="34" charset="0"/>
              </a:rPr>
              <a:t>422 W total</a:t>
            </a:r>
          </a:p>
        </p:txBody>
      </p:sp>
      <p:sp>
        <p:nvSpPr>
          <p:cNvPr id="27" name="Sağ Ayraç 26"/>
          <p:cNvSpPr/>
          <p:nvPr/>
        </p:nvSpPr>
        <p:spPr>
          <a:xfrm>
            <a:off x="4774186" y="3643026"/>
            <a:ext cx="317758" cy="880052"/>
          </a:xfrm>
          <a:prstGeom prst="rightBrace">
            <a:avLst/>
          </a:prstGeom>
          <a:ln w="38100">
            <a:solidFill>
              <a:srgbClr val="C200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İçerik Yer Tutucusu 5"/>
          <p:cNvSpPr txBox="1">
            <a:spLocks/>
          </p:cNvSpPr>
          <p:nvPr/>
        </p:nvSpPr>
        <p:spPr>
          <a:xfrm>
            <a:off x="7535772" y="3865911"/>
            <a:ext cx="1633223"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l-GR" sz="1800" dirty="0">
                <a:latin typeface="Arial" pitchFamily="34" charset="0"/>
                <a:cs typeface="Arial" pitchFamily="34" charset="0"/>
              </a:rPr>
              <a:t>Δ</a:t>
            </a:r>
            <a:r>
              <a:rPr lang="en-US" sz="1800" dirty="0">
                <a:latin typeface="Arial" pitchFamily="34" charset="0"/>
                <a:cs typeface="Arial" pitchFamily="34" charset="0"/>
              </a:rPr>
              <a:t>T = 75 </a:t>
            </a:r>
            <a:r>
              <a:rPr lang="en-US" sz="1800" dirty="0">
                <a:latin typeface="Times New Roman" panose="02020603050405020304" pitchFamily="18" charset="0"/>
                <a:cs typeface="Times New Roman" panose="02020603050405020304" pitchFamily="18" charset="0"/>
              </a:rPr>
              <a:t>°</a:t>
            </a:r>
            <a:r>
              <a:rPr lang="en-US" sz="1800" dirty="0">
                <a:latin typeface="Arial" pitchFamily="34" charset="0"/>
                <a:cs typeface="Arial" pitchFamily="34" charset="0"/>
              </a:rPr>
              <a:t>C</a:t>
            </a:r>
          </a:p>
        </p:txBody>
      </p:sp>
      <p:cxnSp>
        <p:nvCxnSpPr>
          <p:cNvPr id="29" name="Düz Ok Bağlayıcısı 28"/>
          <p:cNvCxnSpPr/>
          <p:nvPr/>
        </p:nvCxnSpPr>
        <p:spPr>
          <a:xfrm>
            <a:off x="8221980" y="2903600"/>
            <a:ext cx="0" cy="686770"/>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Düz Ok Bağlayıcısı 30"/>
          <p:cNvCxnSpPr/>
          <p:nvPr/>
        </p:nvCxnSpPr>
        <p:spPr>
          <a:xfrm flipH="1">
            <a:off x="6716653" y="4083537"/>
            <a:ext cx="617220" cy="0"/>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Düz Ok Bağlayıcısı 32"/>
          <p:cNvCxnSpPr/>
          <p:nvPr/>
        </p:nvCxnSpPr>
        <p:spPr>
          <a:xfrm flipH="1">
            <a:off x="2761873" y="4083537"/>
            <a:ext cx="617220" cy="0"/>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İçerik Yer Tutucusu 5"/>
          <p:cNvSpPr txBox="1">
            <a:spLocks/>
          </p:cNvSpPr>
          <p:nvPr/>
        </p:nvSpPr>
        <p:spPr>
          <a:xfrm>
            <a:off x="685294" y="3876102"/>
            <a:ext cx="2445643" cy="713042"/>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dirty="0">
                <a:latin typeface="Arial" pitchFamily="34" charset="0"/>
                <a:cs typeface="Arial" pitchFamily="34" charset="0"/>
              </a:rPr>
              <a:t>359 W conduction</a:t>
            </a:r>
          </a:p>
        </p:txBody>
      </p:sp>
      <p:sp>
        <p:nvSpPr>
          <p:cNvPr id="36" name="İçerik Yer Tutucusu 5"/>
          <p:cNvSpPr txBox="1">
            <a:spLocks/>
          </p:cNvSpPr>
          <p:nvPr/>
        </p:nvSpPr>
        <p:spPr>
          <a:xfrm>
            <a:off x="3224210" y="5330824"/>
            <a:ext cx="1633223"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dirty="0">
                <a:latin typeface="Arial" pitchFamily="34" charset="0"/>
                <a:cs typeface="Arial" pitchFamily="34" charset="0"/>
              </a:rPr>
              <a:t>J = 4 A/mm</a:t>
            </a:r>
            <a:r>
              <a:rPr lang="en-US" sz="1800" baseline="30000" dirty="0">
                <a:latin typeface="Arial" pitchFamily="34" charset="0"/>
                <a:cs typeface="Arial" pitchFamily="34" charset="0"/>
              </a:rPr>
              <a:t>2</a:t>
            </a:r>
            <a:r>
              <a:rPr lang="en-US" sz="1800" dirty="0">
                <a:latin typeface="Arial" pitchFamily="34" charset="0"/>
                <a:cs typeface="Arial" pitchFamily="34" charset="0"/>
              </a:rPr>
              <a:t> </a:t>
            </a:r>
          </a:p>
        </p:txBody>
      </p:sp>
      <p:sp>
        <p:nvSpPr>
          <p:cNvPr id="37" name="İçerik Yer Tutucusu 5"/>
          <p:cNvSpPr txBox="1">
            <a:spLocks/>
          </p:cNvSpPr>
          <p:nvPr/>
        </p:nvSpPr>
        <p:spPr>
          <a:xfrm>
            <a:off x="5736827" y="5298621"/>
            <a:ext cx="2445643" cy="713042"/>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dirty="0">
                <a:latin typeface="Arial" pitchFamily="34" charset="0"/>
                <a:cs typeface="Arial" pitchFamily="34" charset="0"/>
              </a:rPr>
              <a:t>117 W conduction</a:t>
            </a:r>
          </a:p>
        </p:txBody>
      </p:sp>
      <p:sp>
        <p:nvSpPr>
          <p:cNvPr id="38" name="İçerik Yer Tutucusu 5"/>
          <p:cNvSpPr txBox="1">
            <a:spLocks/>
          </p:cNvSpPr>
          <p:nvPr/>
        </p:nvSpPr>
        <p:spPr>
          <a:xfrm>
            <a:off x="3224210" y="5788044"/>
            <a:ext cx="1633223" cy="44438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b="1" dirty="0">
                <a:latin typeface="Arial" pitchFamily="34" charset="0"/>
                <a:cs typeface="Arial" pitchFamily="34" charset="0"/>
              </a:rPr>
              <a:t>J = 7 A/mm</a:t>
            </a:r>
            <a:r>
              <a:rPr lang="en-US" sz="1800" b="1" baseline="30000" dirty="0">
                <a:latin typeface="Arial" pitchFamily="34" charset="0"/>
                <a:cs typeface="Arial" pitchFamily="34" charset="0"/>
              </a:rPr>
              <a:t>2</a:t>
            </a:r>
            <a:r>
              <a:rPr lang="en-US" sz="1800" b="1" dirty="0">
                <a:latin typeface="Arial" pitchFamily="34" charset="0"/>
                <a:cs typeface="Arial" pitchFamily="34" charset="0"/>
              </a:rPr>
              <a:t> </a:t>
            </a:r>
          </a:p>
        </p:txBody>
      </p:sp>
      <p:sp>
        <p:nvSpPr>
          <p:cNvPr id="39" name="İçerik Yer Tutucusu 5"/>
          <p:cNvSpPr txBox="1">
            <a:spLocks/>
          </p:cNvSpPr>
          <p:nvPr/>
        </p:nvSpPr>
        <p:spPr>
          <a:xfrm>
            <a:off x="5757091" y="5764428"/>
            <a:ext cx="2445643" cy="713042"/>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dirty="0">
                <a:latin typeface="Arial" pitchFamily="34" charset="0"/>
                <a:cs typeface="Arial" pitchFamily="34" charset="0"/>
              </a:rPr>
              <a:t>359 W conduction</a:t>
            </a:r>
          </a:p>
        </p:txBody>
      </p:sp>
      <p:cxnSp>
        <p:nvCxnSpPr>
          <p:cNvPr id="43" name="Düz Ok Bağlayıcısı 42"/>
          <p:cNvCxnSpPr/>
          <p:nvPr/>
        </p:nvCxnSpPr>
        <p:spPr>
          <a:xfrm flipH="1">
            <a:off x="4774186" y="5941501"/>
            <a:ext cx="683664" cy="12840"/>
          </a:xfrm>
          <a:prstGeom prst="straightConnector1">
            <a:avLst/>
          </a:prstGeom>
          <a:ln w="38100">
            <a:solidFill>
              <a:srgbClr val="C200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6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Demagnetization Analysis</a:t>
            </a:r>
          </a:p>
        </p:txBody>
      </p:sp>
      <p:pic>
        <p:nvPicPr>
          <p:cNvPr id="9" name="Resim 8"/>
          <p:cNvPicPr>
            <a:picLocks noChangeAspect="1"/>
          </p:cNvPicPr>
          <p:nvPr/>
        </p:nvPicPr>
        <p:blipFill>
          <a:blip r:embed="rId3"/>
          <a:stretch>
            <a:fillRect/>
          </a:stretch>
        </p:blipFill>
        <p:spPr>
          <a:xfrm>
            <a:off x="6689770" y="2676651"/>
            <a:ext cx="2223493" cy="641865"/>
          </a:xfrm>
          <a:prstGeom prst="rect">
            <a:avLst/>
          </a:prstGeom>
        </p:spPr>
      </p:pic>
      <p:sp>
        <p:nvSpPr>
          <p:cNvPr id="75" name="İçerik Yer Tutucusu 5"/>
          <p:cNvSpPr txBox="1">
            <a:spLocks/>
          </p:cNvSpPr>
          <p:nvPr/>
        </p:nvSpPr>
        <p:spPr>
          <a:xfrm>
            <a:off x="742362" y="2073992"/>
            <a:ext cx="4034999" cy="1608956"/>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-d axis current</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80 </a:t>
            </a:r>
            <a:r>
              <a:rPr lang="en-US" sz="1800" dirty="0">
                <a:latin typeface="Times New Roman" panose="02020603050405020304" pitchFamily="18" charset="0"/>
                <a:cs typeface="Times New Roman" panose="02020603050405020304" pitchFamily="18" charset="0"/>
              </a:rPr>
              <a:t>°</a:t>
            </a:r>
            <a:r>
              <a:rPr lang="en-US" sz="1800" dirty="0">
                <a:latin typeface="Arial" pitchFamily="34" charset="0"/>
                <a:cs typeface="Arial" pitchFamily="34" charset="0"/>
              </a:rPr>
              <a:t>C operating temperature</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Observation points inside magnet</a:t>
            </a:r>
          </a:p>
        </p:txBody>
      </p:sp>
      <p:sp>
        <p:nvSpPr>
          <p:cNvPr id="76" name="Metin Yer Tutucusu 4"/>
          <p:cNvSpPr>
            <a:spLocks noGrp="1"/>
          </p:cNvSpPr>
          <p:nvPr>
            <p:ph type="body" idx="1"/>
          </p:nvPr>
        </p:nvSpPr>
        <p:spPr>
          <a:xfrm>
            <a:off x="707030" y="1241673"/>
            <a:ext cx="4031415" cy="639762"/>
          </a:xfrm>
        </p:spPr>
        <p:txBody>
          <a:bodyPr>
            <a:normAutofit/>
          </a:bodyPr>
          <a:lstStyle/>
          <a:p>
            <a:r>
              <a:rPr lang="en-US" sz="2400" b="1" dirty="0">
                <a:solidFill>
                  <a:schemeClr val="tx1"/>
                </a:solidFill>
                <a:latin typeface="Arial" panose="020B0604020202020204" pitchFamily="34" charset="0"/>
                <a:cs typeface="Arial" panose="020B0604020202020204" pitchFamily="34" charset="0"/>
              </a:rPr>
              <a:t>Finite element analysis</a:t>
            </a:r>
          </a:p>
        </p:txBody>
      </p:sp>
      <p:sp>
        <p:nvSpPr>
          <p:cNvPr id="77" name="Metin Yer Tutucusu 4"/>
          <p:cNvSpPr txBox="1">
            <a:spLocks/>
          </p:cNvSpPr>
          <p:nvPr/>
        </p:nvSpPr>
        <p:spPr>
          <a:xfrm>
            <a:off x="6264202" y="1301953"/>
            <a:ext cx="3447199"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auto">
              <a:spcAft>
                <a:spcPts val="0"/>
              </a:spcAft>
            </a:pPr>
            <a:r>
              <a:rPr lang="en-US" sz="2400" b="1" dirty="0">
                <a:solidFill>
                  <a:schemeClr val="tx1"/>
                </a:solidFill>
                <a:latin typeface="Arial" panose="020B0604020202020204" pitchFamily="34" charset="0"/>
                <a:cs typeface="Arial" panose="020B0604020202020204" pitchFamily="34" charset="0"/>
              </a:rPr>
              <a:t>Analytical results</a:t>
            </a:r>
          </a:p>
        </p:txBody>
      </p:sp>
      <p:sp>
        <p:nvSpPr>
          <p:cNvPr id="82" name="İçerik Yer Tutucusu 5"/>
          <p:cNvSpPr txBox="1">
            <a:spLocks/>
          </p:cNvSpPr>
          <p:nvPr/>
        </p:nvSpPr>
        <p:spPr>
          <a:xfrm>
            <a:off x="6449995" y="4875685"/>
            <a:ext cx="4047687" cy="417442"/>
          </a:xfrm>
          <a:prstGeom prst="rect">
            <a:avLst/>
          </a:prstGeom>
          <a:ln w="38100"/>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b="1" dirty="0">
                <a:solidFill>
                  <a:srgbClr val="C20024"/>
                </a:solidFill>
                <a:latin typeface="Arial" pitchFamily="34" charset="0"/>
                <a:cs typeface="Arial" pitchFamily="34" charset="0"/>
              </a:rPr>
              <a:t>Risk of demagnetization</a:t>
            </a:r>
          </a:p>
        </p:txBody>
      </p:sp>
      <p:sp>
        <p:nvSpPr>
          <p:cNvPr id="83" name="İçerik Yer Tutucusu 5"/>
          <p:cNvSpPr txBox="1">
            <a:spLocks/>
          </p:cNvSpPr>
          <p:nvPr/>
        </p:nvSpPr>
        <p:spPr>
          <a:xfrm>
            <a:off x="6264202" y="2089038"/>
            <a:ext cx="3657600" cy="62395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Short circuit at the terminals</a:t>
            </a:r>
          </a:p>
        </p:txBody>
      </p:sp>
      <p:grpSp>
        <p:nvGrpSpPr>
          <p:cNvPr id="21" name="Grup 20"/>
          <p:cNvGrpSpPr/>
          <p:nvPr/>
        </p:nvGrpSpPr>
        <p:grpSpPr>
          <a:xfrm>
            <a:off x="630766" y="3376910"/>
            <a:ext cx="3487806" cy="1776065"/>
            <a:chOff x="742362" y="3544746"/>
            <a:chExt cx="4241771" cy="2160000"/>
          </a:xfrm>
        </p:grpSpPr>
        <p:pic>
          <p:nvPicPr>
            <p:cNvPr id="8" name="Resim 7"/>
            <p:cNvPicPr>
              <a:picLocks noChangeAspect="1"/>
            </p:cNvPicPr>
            <p:nvPr/>
          </p:nvPicPr>
          <p:blipFill>
            <a:blip r:embed="rId4"/>
            <a:stretch>
              <a:fillRect/>
            </a:stretch>
          </p:blipFill>
          <p:spPr>
            <a:xfrm>
              <a:off x="742362" y="3544746"/>
              <a:ext cx="4241771" cy="2160000"/>
            </a:xfrm>
            <a:prstGeom prst="rect">
              <a:avLst/>
            </a:prstGeom>
          </p:spPr>
        </p:pic>
        <p:sp>
          <p:nvSpPr>
            <p:cNvPr id="24" name="Oval 23"/>
            <p:cNvSpPr/>
            <p:nvPr/>
          </p:nvSpPr>
          <p:spPr>
            <a:xfrm>
              <a:off x="1085988" y="4245081"/>
              <a:ext cx="1457187" cy="725334"/>
            </a:xfrm>
            <a:prstGeom prst="ellipse">
              <a:avLst/>
            </a:prstGeom>
            <a:noFill/>
            <a:ln>
              <a:solidFill>
                <a:srgbClr val="C2002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Düz Ok Bağlayıcısı 94"/>
          <p:cNvCxnSpPr/>
          <p:nvPr/>
        </p:nvCxnSpPr>
        <p:spPr>
          <a:xfrm>
            <a:off x="1991339" y="4494080"/>
            <a:ext cx="1726082" cy="89707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up 24"/>
          <p:cNvGrpSpPr/>
          <p:nvPr/>
        </p:nvGrpSpPr>
        <p:grpSpPr>
          <a:xfrm>
            <a:off x="3589799" y="5146721"/>
            <a:ext cx="2522521" cy="1283182"/>
            <a:chOff x="4309955" y="5038294"/>
            <a:chExt cx="2556205" cy="1300317"/>
          </a:xfrm>
        </p:grpSpPr>
        <p:pic>
          <p:nvPicPr>
            <p:cNvPr id="11" name="Resim 10"/>
            <p:cNvPicPr>
              <a:picLocks noChangeAspect="1"/>
            </p:cNvPicPr>
            <p:nvPr/>
          </p:nvPicPr>
          <p:blipFill>
            <a:blip r:embed="rId5"/>
            <a:stretch>
              <a:fillRect/>
            </a:stretch>
          </p:blipFill>
          <p:spPr>
            <a:xfrm>
              <a:off x="4309955" y="5038294"/>
              <a:ext cx="2556205" cy="1300317"/>
            </a:xfrm>
            <a:prstGeom prst="ellipse">
              <a:avLst/>
            </a:prstGeom>
            <a:ln w="19050" cap="rnd">
              <a:solidFill>
                <a:srgbClr val="C2002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7" name="Düz Ok Bağlayıcısı 26"/>
            <p:cNvCxnSpPr/>
            <p:nvPr/>
          </p:nvCxnSpPr>
          <p:spPr>
            <a:xfrm flipH="1" flipV="1">
              <a:off x="5419725" y="5391150"/>
              <a:ext cx="334974" cy="53057"/>
            </a:xfrm>
            <a:prstGeom prst="straightConnector1">
              <a:avLst/>
            </a:prstGeom>
            <a:ln w="38100">
              <a:solidFill>
                <a:srgbClr val="62A4D3"/>
              </a:solidFill>
              <a:tailEnd type="triangle"/>
            </a:ln>
          </p:spPr>
          <p:style>
            <a:lnRef idx="1">
              <a:schemeClr val="accent1"/>
            </a:lnRef>
            <a:fillRef idx="0">
              <a:schemeClr val="accent1"/>
            </a:fillRef>
            <a:effectRef idx="0">
              <a:schemeClr val="accent1"/>
            </a:effectRef>
            <a:fontRef idx="minor">
              <a:schemeClr val="tx1"/>
            </a:fontRef>
          </p:style>
        </p:cxnSp>
        <p:sp>
          <p:nvSpPr>
            <p:cNvPr id="100" name="İçerik Yer Tutucusu 5"/>
            <p:cNvSpPr txBox="1">
              <a:spLocks/>
            </p:cNvSpPr>
            <p:nvPr/>
          </p:nvSpPr>
          <p:spPr>
            <a:xfrm>
              <a:off x="4634423" y="5186655"/>
              <a:ext cx="860482" cy="444380"/>
            </a:xfrm>
            <a:prstGeom prst="rect">
              <a:avLst/>
            </a:prstGeom>
            <a:ln w="19050">
              <a:noFill/>
            </a:ln>
          </p:spPr>
          <p:txBody>
            <a:bodyPr>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tr-TR" sz="1800" b="1" dirty="0">
                  <a:solidFill>
                    <a:srgbClr val="62A4D3"/>
                  </a:solidFill>
                  <a:latin typeface="Arial" pitchFamily="34" charset="0"/>
                  <a:cs typeface="Arial" pitchFamily="34" charset="0"/>
                </a:rPr>
                <a:t>2.5</a:t>
              </a:r>
              <a:r>
                <a:rPr lang="en-US" sz="1800" b="1" dirty="0">
                  <a:solidFill>
                    <a:srgbClr val="62A4D3"/>
                  </a:solidFill>
                  <a:latin typeface="Arial" pitchFamily="34" charset="0"/>
                  <a:cs typeface="Arial" pitchFamily="34" charset="0"/>
                </a:rPr>
                <a:t> </a:t>
              </a:r>
              <a:r>
                <a:rPr lang="tr-TR" sz="1800" b="1" dirty="0">
                  <a:solidFill>
                    <a:srgbClr val="62A4D3"/>
                  </a:solidFill>
                  <a:latin typeface="Arial" pitchFamily="34" charset="0"/>
                  <a:cs typeface="Arial" pitchFamily="34" charset="0"/>
                </a:rPr>
                <a:t>k</a:t>
              </a:r>
              <a:r>
                <a:rPr lang="en-US" sz="1800" b="1" dirty="0">
                  <a:solidFill>
                    <a:srgbClr val="62A4D3"/>
                  </a:solidFill>
                  <a:latin typeface="Arial" pitchFamily="34" charset="0"/>
                  <a:cs typeface="Arial" pitchFamily="34" charset="0"/>
                </a:rPr>
                <a:t>A</a:t>
              </a:r>
            </a:p>
          </p:txBody>
        </p:sp>
      </p:grpSp>
      <p:pic>
        <p:nvPicPr>
          <p:cNvPr id="20" name="Resim 19"/>
          <p:cNvPicPr>
            <a:picLocks noChangeAspect="1"/>
          </p:cNvPicPr>
          <p:nvPr/>
        </p:nvPicPr>
        <p:blipFill>
          <a:blip r:embed="rId6"/>
          <a:stretch>
            <a:fillRect/>
          </a:stretch>
        </p:blipFill>
        <p:spPr>
          <a:xfrm>
            <a:off x="5754699" y="3405488"/>
            <a:ext cx="4337884" cy="662849"/>
          </a:xfrm>
          <a:prstGeom prst="rect">
            <a:avLst/>
          </a:prstGeom>
        </p:spPr>
      </p:pic>
      <p:sp>
        <p:nvSpPr>
          <p:cNvPr id="35" name="Down Arrow 8"/>
          <p:cNvSpPr/>
          <p:nvPr/>
        </p:nvSpPr>
        <p:spPr>
          <a:xfrm>
            <a:off x="8365108" y="4298393"/>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sp>
        <p:nvSpPr>
          <p:cNvPr id="36" name="İçerik Yer Tutucusu 5"/>
          <p:cNvSpPr txBox="1">
            <a:spLocks/>
          </p:cNvSpPr>
          <p:nvPr/>
        </p:nvSpPr>
        <p:spPr>
          <a:xfrm>
            <a:off x="6341667" y="5568182"/>
            <a:ext cx="3657600" cy="925876"/>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Use H or UH grade magnets</a:t>
            </a: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80 </a:t>
            </a:r>
            <a:r>
              <a:rPr lang="en-US" sz="1800" dirty="0">
                <a:latin typeface="Times New Roman" panose="02020603050405020304" pitchFamily="18" charset="0"/>
                <a:cs typeface="Times New Roman" panose="02020603050405020304" pitchFamily="18" charset="0"/>
              </a:rPr>
              <a:t>°</a:t>
            </a:r>
            <a:r>
              <a:rPr lang="en-US" sz="1800" dirty="0">
                <a:latin typeface="Arial" pitchFamily="34" charset="0"/>
                <a:cs typeface="Arial" pitchFamily="34" charset="0"/>
              </a:rPr>
              <a:t>C approximation</a:t>
            </a:r>
          </a:p>
          <a:p>
            <a:pPr marL="285750" indent="-285750" fontAlgn="auto">
              <a:spcAft>
                <a:spcPts val="0"/>
              </a:spcAft>
              <a:buFont typeface="Wingdings" panose="05000000000000000000" pitchFamily="2" charset="2"/>
              <a:buChar char="§"/>
            </a:pPr>
            <a:endParaRPr lang="en-US" sz="1800" dirty="0">
              <a:latin typeface="Arial" pitchFamily="34" charset="0"/>
              <a:cs typeface="Arial" pitchFamily="34" charset="0"/>
            </a:endParaRPr>
          </a:p>
        </p:txBody>
      </p:sp>
      <p:sp>
        <p:nvSpPr>
          <p:cNvPr id="22" name="İçerik Yer Tutucusu 5"/>
          <p:cNvSpPr txBox="1">
            <a:spLocks/>
          </p:cNvSpPr>
          <p:nvPr/>
        </p:nvSpPr>
        <p:spPr>
          <a:xfrm>
            <a:off x="577876" y="5112776"/>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Demagnetization curve</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4691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2" grpId="0" animBg="1"/>
      <p:bldP spid="83" grpId="0"/>
      <p:bldP spid="35" grpId="0" animBg="1"/>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Cost Analysis</a:t>
            </a:r>
          </a:p>
        </p:txBody>
      </p:sp>
      <p:graphicFrame>
        <p:nvGraphicFramePr>
          <p:cNvPr id="23" name="Table 2"/>
          <p:cNvGraphicFramePr>
            <a:graphicFrameLocks noGrp="1"/>
          </p:cNvGraphicFramePr>
          <p:nvPr>
            <p:extLst>
              <p:ext uri="{D42A27DB-BD31-4B8C-83A1-F6EECF244321}">
                <p14:modId xmlns:p14="http://schemas.microsoft.com/office/powerpoint/2010/main" val="746297412"/>
              </p:ext>
            </p:extLst>
          </p:nvPr>
        </p:nvGraphicFramePr>
        <p:xfrm>
          <a:off x="2919533" y="1807296"/>
          <a:ext cx="6352931" cy="2404002"/>
        </p:xfrm>
        <a:graphic>
          <a:graphicData uri="http://schemas.openxmlformats.org/drawingml/2006/table">
            <a:tbl>
              <a:tblPr firstRow="1" firstCol="1" lastRow="1" bandRow="1">
                <a:tableStyleId>{0E3FDE45-AF77-4B5C-9715-49D594BDF05E}</a:tableStyleId>
              </a:tblPr>
              <a:tblGrid>
                <a:gridCol w="2097124">
                  <a:extLst>
                    <a:ext uri="{9D8B030D-6E8A-4147-A177-3AD203B41FA5}">
                      <a16:colId xmlns:a16="http://schemas.microsoft.com/office/drawing/2014/main" val="3979166851"/>
                    </a:ext>
                  </a:extLst>
                </a:gridCol>
                <a:gridCol w="2171065">
                  <a:extLst>
                    <a:ext uri="{9D8B030D-6E8A-4147-A177-3AD203B41FA5}">
                      <a16:colId xmlns:a16="http://schemas.microsoft.com/office/drawing/2014/main" val="4204663831"/>
                    </a:ext>
                  </a:extLst>
                </a:gridCol>
                <a:gridCol w="2084742">
                  <a:extLst>
                    <a:ext uri="{9D8B030D-6E8A-4147-A177-3AD203B41FA5}">
                      <a16:colId xmlns:a16="http://schemas.microsoft.com/office/drawing/2014/main" val="649756809"/>
                    </a:ext>
                  </a:extLst>
                </a:gridCol>
              </a:tblGrid>
              <a:tr h="642217">
                <a:tc>
                  <a:txBody>
                    <a:bodyPr/>
                    <a:lstStyle/>
                    <a:p>
                      <a:pPr marL="0" marR="0" algn="ctr" defTabSz="914400" rtl="0" eaLnBrk="1" latinLnBrk="0" hangingPunct="1">
                        <a:lnSpc>
                          <a:spcPct val="100000"/>
                        </a:lnSpc>
                        <a:spcBef>
                          <a:spcPts val="0"/>
                        </a:spcBef>
                        <a:spcAft>
                          <a:spcPts val="0"/>
                        </a:spcAft>
                      </a:pPr>
                      <a:endParaRPr lang="en-US" sz="14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Prototype machine</a:t>
                      </a:r>
                      <a:endParaRPr lang="en-US" sz="1100" b="0" i="1" dirty="0">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Arial" panose="020B0604020202020204" pitchFamily="34" charset="0"/>
                          <a:ea typeface="+mn-ea"/>
                          <a:cs typeface="Arial" panose="020B0604020202020204" pitchFamily="34" charset="0"/>
                        </a:rPr>
                        <a:t>MW-turbine</a:t>
                      </a:r>
                    </a:p>
                  </a:txBody>
                  <a:tcPr marL="68580" marR="68580" marT="0" marB="0" anchor="ctr"/>
                </a:tc>
                <a:extLst>
                  <a:ext uri="{0D108BD9-81ED-4DB2-BD59-A6C34878D82A}">
                    <a16:rowId xmlns:a16="http://schemas.microsoft.com/office/drawing/2014/main" val="2687614320"/>
                  </a:ext>
                </a:extLst>
              </a:tr>
              <a:tr h="352357">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Permanent magnets</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 </a:t>
                      </a:r>
                      <a:r>
                        <a:rPr lang="en-US" sz="1400" dirty="0">
                          <a:effectLst/>
                          <a:latin typeface="Arial" panose="020B0604020202020204" pitchFamily="34" charset="0"/>
                          <a:ea typeface="SimSun" panose="02010600030101010101" pitchFamily="2" charset="-122"/>
                          <a:cs typeface="Arial" panose="020B0604020202020204" pitchFamily="34" charset="0"/>
                        </a:rPr>
                        <a:t>320</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 </a:t>
                      </a:r>
                      <a:r>
                        <a:rPr lang="en-US" sz="1400" dirty="0">
                          <a:effectLst/>
                          <a:latin typeface="Arial" panose="020B0604020202020204" pitchFamily="34" charset="0"/>
                          <a:ea typeface="SimSun" panose="02010600030101010101" pitchFamily="2" charset="-122"/>
                          <a:cs typeface="Arial" panose="020B0604020202020204" pitchFamily="34" charset="0"/>
                        </a:rPr>
                        <a:t>135k</a:t>
                      </a:r>
                    </a:p>
                  </a:txBody>
                  <a:tcPr marL="68580" marR="68580" marT="0" marB="0" anchor="ctr"/>
                </a:tc>
                <a:extLst>
                  <a:ext uri="{0D108BD9-81ED-4DB2-BD59-A6C34878D82A}">
                    <a16:rowId xmlns:a16="http://schemas.microsoft.com/office/drawing/2014/main" val="1236376333"/>
                  </a:ext>
                </a:extLst>
              </a:tr>
              <a:tr h="352357">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Winding</a:t>
                      </a:r>
                      <a:r>
                        <a:rPr lang="en-US" sz="1400" b="1" kern="1200" baseline="0" dirty="0">
                          <a:solidFill>
                            <a:schemeClr val="tx1"/>
                          </a:solidFill>
                          <a:effectLst/>
                          <a:latin typeface="Arial" panose="020B0604020202020204" pitchFamily="34" charset="0"/>
                          <a:ea typeface="+mn-ea"/>
                          <a:cs typeface="Arial" panose="020B0604020202020204" pitchFamily="34" charset="0"/>
                        </a:rPr>
                        <a:t> material</a:t>
                      </a:r>
                      <a:endParaRPr lang="en-US" sz="14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 170</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dirty="0">
                          <a:effectLst/>
                          <a:latin typeface="Arial" panose="020B0604020202020204" pitchFamily="34" charset="0"/>
                          <a:ea typeface="SimSun" panose="02010600030101010101" pitchFamily="2" charset="-122"/>
                          <a:cs typeface="Arial" panose="020B0604020202020204" pitchFamily="34" charset="0"/>
                        </a:rPr>
                        <a:t> 45k</a:t>
                      </a:r>
                    </a:p>
                  </a:txBody>
                  <a:tcPr marL="68580" marR="68580" marT="0" marB="0" anchor="ctr"/>
                </a:tc>
                <a:extLst>
                  <a:ext uri="{0D108BD9-81ED-4DB2-BD59-A6C34878D82A}">
                    <a16:rowId xmlns:a16="http://schemas.microsoft.com/office/drawing/2014/main" val="178239559"/>
                  </a:ext>
                </a:extLst>
              </a:tr>
              <a:tr h="352357">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Rotor iron </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 45</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 </a:t>
                      </a:r>
                      <a:r>
                        <a:rPr lang="en-US" sz="1400" dirty="0">
                          <a:effectLst/>
                          <a:latin typeface="Arial" panose="020B0604020202020204" pitchFamily="34" charset="0"/>
                          <a:ea typeface="SimSun" panose="02010600030101010101" pitchFamily="2" charset="-122"/>
                          <a:cs typeface="Arial" panose="020B0604020202020204" pitchFamily="34" charset="0"/>
                        </a:rPr>
                        <a:t>11k</a:t>
                      </a:r>
                    </a:p>
                  </a:txBody>
                  <a:tcPr marL="68580" marR="68580" marT="0" marB="0" anchor="ctr"/>
                </a:tc>
                <a:extLst>
                  <a:ext uri="{0D108BD9-81ED-4DB2-BD59-A6C34878D82A}">
                    <a16:rowId xmlns:a16="http://schemas.microsoft.com/office/drawing/2014/main" val="178075218"/>
                  </a:ext>
                </a:extLst>
              </a:tr>
              <a:tr h="352357">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Structural</a:t>
                      </a:r>
                      <a:r>
                        <a:rPr lang="en-US" sz="1400" b="1" kern="1200" baseline="0" dirty="0">
                          <a:solidFill>
                            <a:schemeClr val="tx1"/>
                          </a:solidFill>
                          <a:effectLst/>
                          <a:latin typeface="Arial" panose="020B0604020202020204" pitchFamily="34" charset="0"/>
                          <a:ea typeface="+mn-ea"/>
                          <a:cs typeface="Arial" panose="020B0604020202020204" pitchFamily="34" charset="0"/>
                        </a:rPr>
                        <a:t> material</a:t>
                      </a:r>
                      <a:endParaRPr lang="en-US" sz="14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 5</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baseline="0" dirty="0">
                          <a:solidFill>
                            <a:schemeClr val="tx1"/>
                          </a:solidFill>
                          <a:effectLst/>
                          <a:latin typeface="Arial" panose="020B0604020202020204" pitchFamily="34" charset="0"/>
                          <a:ea typeface="SimSun" panose="02010600030101010101" pitchFamily="2" charset="-122"/>
                          <a:cs typeface="Arial" panose="020B0604020202020204" pitchFamily="34" charset="0"/>
                        </a:rPr>
                        <a:t> </a:t>
                      </a:r>
                      <a:r>
                        <a:rPr lang="en-US" sz="1400" dirty="0">
                          <a:effectLst/>
                          <a:latin typeface="Arial" panose="020B0604020202020204" pitchFamily="34" charset="0"/>
                          <a:ea typeface="SimSun" panose="02010600030101010101" pitchFamily="2" charset="-122"/>
                          <a:cs typeface="Arial" panose="020B0604020202020204" pitchFamily="34" charset="0"/>
                        </a:rPr>
                        <a:t>12k</a:t>
                      </a:r>
                    </a:p>
                  </a:txBody>
                  <a:tcPr marL="68580" marR="68580" marT="0" marB="0" anchor="ctr"/>
                </a:tc>
                <a:extLst>
                  <a:ext uri="{0D108BD9-81ED-4DB2-BD59-A6C34878D82A}">
                    <a16:rowId xmlns:a16="http://schemas.microsoft.com/office/drawing/2014/main" val="1086313656"/>
                  </a:ext>
                </a:extLst>
              </a:tr>
              <a:tr h="352357">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Total</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 </a:t>
                      </a:r>
                      <a:r>
                        <a:rPr lang="en-US" sz="1400" dirty="0">
                          <a:effectLst/>
                          <a:latin typeface="Arial" panose="020B0604020202020204" pitchFamily="34" charset="0"/>
                          <a:ea typeface="SimSun" panose="02010600030101010101" pitchFamily="2" charset="-122"/>
                          <a:cs typeface="Arial" panose="020B0604020202020204" pitchFamily="34" charset="0"/>
                        </a:rPr>
                        <a:t>540</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 </a:t>
                      </a:r>
                      <a:r>
                        <a:rPr lang="en-US" sz="1400" dirty="0">
                          <a:effectLst/>
                          <a:latin typeface="Arial" panose="020B0604020202020204" pitchFamily="34" charset="0"/>
                          <a:ea typeface="SimSun" panose="02010600030101010101" pitchFamily="2" charset="-122"/>
                          <a:cs typeface="Arial" panose="020B0604020202020204" pitchFamily="34" charset="0"/>
                        </a:rPr>
                        <a:t>203k</a:t>
                      </a:r>
                    </a:p>
                  </a:txBody>
                  <a:tcPr marL="68580" marR="68580" marT="0" marB="0" anchor="ctr"/>
                </a:tc>
                <a:extLst>
                  <a:ext uri="{0D108BD9-81ED-4DB2-BD59-A6C34878D82A}">
                    <a16:rowId xmlns:a16="http://schemas.microsoft.com/office/drawing/2014/main" val="942989263"/>
                  </a:ext>
                </a:extLst>
              </a:tr>
            </a:tbl>
          </a:graphicData>
        </a:graphic>
      </p:graphicFrame>
      <p:graphicFrame>
        <p:nvGraphicFramePr>
          <p:cNvPr id="26" name="Table 2"/>
          <p:cNvGraphicFramePr>
            <a:graphicFrameLocks noGrp="1"/>
          </p:cNvGraphicFramePr>
          <p:nvPr>
            <p:extLst>
              <p:ext uri="{D42A27DB-BD31-4B8C-83A1-F6EECF244321}">
                <p14:modId xmlns:p14="http://schemas.microsoft.com/office/powerpoint/2010/main" val="3757548306"/>
              </p:ext>
            </p:extLst>
          </p:nvPr>
        </p:nvGraphicFramePr>
        <p:xfrm>
          <a:off x="4342407" y="4675570"/>
          <a:ext cx="3507181" cy="1373974"/>
        </p:xfrm>
        <a:graphic>
          <a:graphicData uri="http://schemas.openxmlformats.org/drawingml/2006/table">
            <a:tbl>
              <a:tblPr firstRow="1" firstCol="1" bandRow="1">
                <a:tableStyleId>{0E3FDE45-AF77-4B5C-9715-49D594BDF05E}</a:tableStyleId>
              </a:tblPr>
              <a:tblGrid>
                <a:gridCol w="1723212">
                  <a:extLst>
                    <a:ext uri="{9D8B030D-6E8A-4147-A177-3AD203B41FA5}">
                      <a16:colId xmlns:a16="http://schemas.microsoft.com/office/drawing/2014/main" val="3979166851"/>
                    </a:ext>
                  </a:extLst>
                </a:gridCol>
                <a:gridCol w="1783969">
                  <a:extLst>
                    <a:ext uri="{9D8B030D-6E8A-4147-A177-3AD203B41FA5}">
                      <a16:colId xmlns:a16="http://schemas.microsoft.com/office/drawing/2014/main" val="4204663831"/>
                    </a:ext>
                  </a:extLst>
                </a:gridCol>
              </a:tblGrid>
              <a:tr h="424061">
                <a:tc>
                  <a:txBody>
                    <a:bodyPr/>
                    <a:lstStyle/>
                    <a:p>
                      <a:pPr marL="0" marR="0" algn="ctr" defTabSz="914400" rtl="0" eaLnBrk="1" latinLnBrk="0" hangingPunct="1">
                        <a:lnSpc>
                          <a:spcPct val="100000"/>
                        </a:lnSpc>
                        <a:spcBef>
                          <a:spcPts val="0"/>
                        </a:spcBef>
                        <a:spcAft>
                          <a:spcPts val="0"/>
                        </a:spcAft>
                      </a:pPr>
                      <a:endParaRPr lang="en-US" sz="14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Specific</a:t>
                      </a:r>
                      <a:r>
                        <a:rPr lang="en-US" sz="1600" baseline="0" dirty="0">
                          <a:effectLst/>
                          <a:latin typeface="Arial" panose="020B0604020202020204" pitchFamily="34" charset="0"/>
                          <a:cs typeface="Arial" panose="020B0604020202020204" pitchFamily="34" charset="0"/>
                        </a:rPr>
                        <a:t> cost</a:t>
                      </a:r>
                      <a:endParaRPr lang="en-US" sz="1100" b="0" i="1" dirty="0">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87614320"/>
                  </a:ext>
                </a:extLst>
              </a:tr>
              <a:tr h="20694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Magnet</a:t>
                      </a: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60 </a:t>
                      </a: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/kg</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236376333"/>
                  </a:ext>
                </a:extLst>
              </a:tr>
              <a:tr h="20694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Copper</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15 </a:t>
                      </a: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/kg</a:t>
                      </a:r>
                    </a:p>
                  </a:txBody>
                  <a:tcPr marL="68580" marR="68580" marT="0" marB="0" anchor="ctr"/>
                </a:tc>
                <a:extLst>
                  <a:ext uri="{0D108BD9-81ED-4DB2-BD59-A6C34878D82A}">
                    <a16:rowId xmlns:a16="http://schemas.microsoft.com/office/drawing/2014/main" val="178239559"/>
                  </a:ext>
                </a:extLst>
              </a:tr>
              <a:tr h="206941">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Rotor iron</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2 </a:t>
                      </a: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/kg</a:t>
                      </a:r>
                    </a:p>
                  </a:txBody>
                  <a:tcPr marL="68580" marR="68580" marT="0" marB="0" anchor="ctr"/>
                </a:tc>
                <a:extLst>
                  <a:ext uri="{0D108BD9-81ED-4DB2-BD59-A6C34878D82A}">
                    <a16:rowId xmlns:a16="http://schemas.microsoft.com/office/drawing/2014/main" val="178075218"/>
                  </a:ext>
                </a:extLst>
              </a:tr>
              <a:tr h="309833">
                <a:tc>
                  <a:txBody>
                    <a:bodyPr/>
                    <a:lstStyle/>
                    <a:p>
                      <a:pPr marL="0" marR="0" algn="ctr" defTabSz="914400" rtl="0" eaLnBrk="1" latinLnBrk="0" hangingPunct="1">
                        <a:lnSpc>
                          <a:spcPct val="100000"/>
                        </a:lnSpc>
                        <a:spcBef>
                          <a:spcPts val="0"/>
                        </a:spcBef>
                        <a:spcAft>
                          <a:spcPts val="0"/>
                        </a:spcAft>
                      </a:pPr>
                      <a:r>
                        <a:rPr lang="en-US" sz="1400" b="1" kern="1200" dirty="0">
                          <a:solidFill>
                            <a:schemeClr val="tx1"/>
                          </a:solidFill>
                          <a:effectLst/>
                          <a:latin typeface="Arial" panose="020B0604020202020204" pitchFamily="34" charset="0"/>
                          <a:ea typeface="+mn-ea"/>
                          <a:cs typeface="Arial" panose="020B0604020202020204" pitchFamily="34" charset="0"/>
                        </a:rPr>
                        <a:t>Structural</a:t>
                      </a:r>
                      <a:r>
                        <a:rPr lang="en-US" sz="1400" b="1" kern="1200" baseline="0" dirty="0">
                          <a:solidFill>
                            <a:schemeClr val="tx1"/>
                          </a:solidFill>
                          <a:effectLst/>
                          <a:latin typeface="Arial" panose="020B0604020202020204" pitchFamily="34" charset="0"/>
                          <a:ea typeface="+mn-ea"/>
                          <a:cs typeface="Arial" panose="020B0604020202020204" pitchFamily="34" charset="0"/>
                        </a:rPr>
                        <a:t> steel</a:t>
                      </a:r>
                      <a:endParaRPr lang="en-US" sz="14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dirty="0">
                          <a:effectLst/>
                          <a:latin typeface="Arial" panose="020B0604020202020204" pitchFamily="34" charset="0"/>
                          <a:ea typeface="SimSun" panose="02010600030101010101" pitchFamily="2" charset="-122"/>
                          <a:cs typeface="Arial" panose="020B0604020202020204" pitchFamily="34" charset="0"/>
                        </a:rPr>
                        <a:t>2 </a:t>
                      </a:r>
                      <a:r>
                        <a:rPr lang="tr-TR" sz="1400" kern="1200" dirty="0">
                          <a:solidFill>
                            <a:schemeClr val="tx1"/>
                          </a:solidFill>
                          <a:effectLst/>
                          <a:latin typeface="Arial" panose="020B0604020202020204" pitchFamily="34" charset="0"/>
                          <a:ea typeface="+mn-ea"/>
                          <a:cs typeface="Arial" panose="020B0604020202020204" pitchFamily="34" charset="0"/>
                        </a:rPr>
                        <a:t>€</a:t>
                      </a:r>
                      <a:r>
                        <a:rPr lang="en-US" sz="1400" kern="1200" dirty="0">
                          <a:solidFill>
                            <a:schemeClr val="tx1"/>
                          </a:solidFill>
                          <a:effectLst/>
                          <a:latin typeface="Arial" panose="020B0604020202020204" pitchFamily="34" charset="0"/>
                          <a:ea typeface="+mn-ea"/>
                          <a:cs typeface="Arial" panose="020B0604020202020204" pitchFamily="34" charset="0"/>
                        </a:rPr>
                        <a:t>/kg</a:t>
                      </a:r>
                      <a:endParaRPr lang="en-US" sz="14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086313656"/>
                  </a:ext>
                </a:extLst>
              </a:tr>
            </a:tbl>
          </a:graphicData>
        </a:graphic>
      </p:graphicFrame>
    </p:spTree>
    <p:extLst>
      <p:ext uri="{BB962C8B-B14F-4D97-AF65-F5344CB8AC3E}">
        <p14:creationId xmlns:p14="http://schemas.microsoft.com/office/powerpoint/2010/main" val="1818175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Diagonal Placement</a:t>
            </a:r>
          </a:p>
        </p:txBody>
      </p:sp>
      <p:pic>
        <p:nvPicPr>
          <p:cNvPr id="5" name="Resim 4"/>
          <p:cNvPicPr>
            <a:picLocks noChangeAspect="1"/>
          </p:cNvPicPr>
          <p:nvPr/>
        </p:nvPicPr>
        <p:blipFill>
          <a:blip r:embed="rId3"/>
          <a:stretch>
            <a:fillRect/>
          </a:stretch>
        </p:blipFill>
        <p:spPr>
          <a:xfrm>
            <a:off x="2185867" y="1395991"/>
            <a:ext cx="7820264" cy="4806951"/>
          </a:xfrm>
          <a:prstGeom prst="rect">
            <a:avLst/>
          </a:prstGeom>
        </p:spPr>
      </p:pic>
      <p:cxnSp>
        <p:nvCxnSpPr>
          <p:cNvPr id="6" name="Düz Ok Bağlayıcısı 5"/>
          <p:cNvCxnSpPr/>
          <p:nvPr/>
        </p:nvCxnSpPr>
        <p:spPr>
          <a:xfrm flipH="1" flipV="1">
            <a:off x="4469451" y="4264820"/>
            <a:ext cx="526412" cy="25168"/>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Düz Ok Bağlayıcısı 12"/>
          <p:cNvCxnSpPr/>
          <p:nvPr/>
        </p:nvCxnSpPr>
        <p:spPr>
          <a:xfrm flipH="1">
            <a:off x="4212432" y="4409051"/>
            <a:ext cx="33182" cy="46298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p:nvPr/>
        </p:nvCxnSpPr>
        <p:spPr>
          <a:xfrm flipH="1">
            <a:off x="4705350" y="4312444"/>
            <a:ext cx="27308" cy="273844"/>
          </a:xfrm>
          <a:prstGeom prst="straightConnector1">
            <a:avLst/>
          </a:prstGeom>
          <a:ln w="22225">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Düz Ok Bağlayıcısı 19"/>
          <p:cNvCxnSpPr/>
          <p:nvPr/>
        </p:nvCxnSpPr>
        <p:spPr>
          <a:xfrm>
            <a:off x="4259902" y="4608744"/>
            <a:ext cx="235898" cy="0"/>
          </a:xfrm>
          <a:prstGeom prst="straightConnector1">
            <a:avLst/>
          </a:prstGeom>
          <a:ln w="22225">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4" name="İçerik Yer Tutucusu 5"/>
          <p:cNvSpPr txBox="1">
            <a:spLocks/>
          </p:cNvSpPr>
          <p:nvPr/>
        </p:nvSpPr>
        <p:spPr>
          <a:xfrm>
            <a:off x="4325651" y="6076632"/>
            <a:ext cx="3540696"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Diagonal magnet placement</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3823314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Proposed Solution: Flat Winding</a:t>
            </a:r>
            <a:r>
              <a:rPr lang="en-US" sz="3600" b="1" baseline="30000" dirty="0">
                <a:solidFill>
                  <a:srgbClr val="C20024"/>
                </a:solidFill>
                <a:latin typeface="Arial" panose="020B0604020202020204" pitchFamily="34" charset="0"/>
                <a:cs typeface="Arial" panose="020B0604020202020204" pitchFamily="34" charset="0"/>
              </a:rPr>
              <a:t>4</a:t>
            </a:r>
          </a:p>
        </p:txBody>
      </p:sp>
      <p:pic>
        <p:nvPicPr>
          <p:cNvPr id="3" name="Resim 2"/>
          <p:cNvPicPr>
            <a:picLocks noChangeAspect="1"/>
          </p:cNvPicPr>
          <p:nvPr/>
        </p:nvPicPr>
        <p:blipFill>
          <a:blip r:embed="rId3"/>
          <a:stretch>
            <a:fillRect/>
          </a:stretch>
        </p:blipFill>
        <p:spPr>
          <a:xfrm>
            <a:off x="191962" y="1181100"/>
            <a:ext cx="1571265" cy="2643188"/>
          </a:xfrm>
          <a:prstGeom prst="rect">
            <a:avLst/>
          </a:prstGeom>
        </p:spPr>
      </p:pic>
      <p:pic>
        <p:nvPicPr>
          <p:cNvPr id="4" name="Resim 3"/>
          <p:cNvPicPr>
            <a:picLocks noChangeAspect="1"/>
          </p:cNvPicPr>
          <p:nvPr/>
        </p:nvPicPr>
        <p:blipFill>
          <a:blip r:embed="rId4"/>
          <a:stretch>
            <a:fillRect/>
          </a:stretch>
        </p:blipFill>
        <p:spPr>
          <a:xfrm>
            <a:off x="2449380" y="1485902"/>
            <a:ext cx="393952" cy="2266949"/>
          </a:xfrm>
          <a:prstGeom prst="rect">
            <a:avLst/>
          </a:prstGeom>
        </p:spPr>
      </p:pic>
      <p:pic>
        <p:nvPicPr>
          <p:cNvPr id="5" name="Resim 4"/>
          <p:cNvPicPr>
            <a:picLocks noChangeAspect="1"/>
          </p:cNvPicPr>
          <p:nvPr/>
        </p:nvPicPr>
        <p:blipFill>
          <a:blip r:embed="rId5"/>
          <a:stretch>
            <a:fillRect/>
          </a:stretch>
        </p:blipFill>
        <p:spPr>
          <a:xfrm>
            <a:off x="3194865" y="1635919"/>
            <a:ext cx="1468605" cy="1993106"/>
          </a:xfrm>
          <a:prstGeom prst="rect">
            <a:avLst/>
          </a:prstGeom>
        </p:spPr>
      </p:pic>
      <p:pic>
        <p:nvPicPr>
          <p:cNvPr id="6" name="Resim 5"/>
          <p:cNvPicPr>
            <a:picLocks noChangeAspect="1"/>
          </p:cNvPicPr>
          <p:nvPr/>
        </p:nvPicPr>
        <p:blipFill>
          <a:blip r:embed="rId6"/>
          <a:stretch>
            <a:fillRect/>
          </a:stretch>
        </p:blipFill>
        <p:spPr>
          <a:xfrm>
            <a:off x="5015003" y="1485903"/>
            <a:ext cx="3514725" cy="2339556"/>
          </a:xfrm>
          <a:prstGeom prst="rect">
            <a:avLst/>
          </a:prstGeom>
        </p:spPr>
      </p:pic>
      <p:pic>
        <p:nvPicPr>
          <p:cNvPr id="7" name="Resim 6"/>
          <p:cNvPicPr>
            <a:picLocks noChangeAspect="1"/>
          </p:cNvPicPr>
          <p:nvPr/>
        </p:nvPicPr>
        <p:blipFill>
          <a:blip r:embed="rId7"/>
          <a:stretch>
            <a:fillRect/>
          </a:stretch>
        </p:blipFill>
        <p:spPr>
          <a:xfrm>
            <a:off x="9001960" y="1419958"/>
            <a:ext cx="2932866" cy="2425027"/>
          </a:xfrm>
          <a:prstGeom prst="rect">
            <a:avLst/>
          </a:prstGeom>
        </p:spPr>
      </p:pic>
      <p:sp>
        <p:nvSpPr>
          <p:cNvPr id="18" name="TextBox 17"/>
          <p:cNvSpPr txBox="1"/>
          <p:nvPr/>
        </p:nvSpPr>
        <p:spPr>
          <a:xfrm>
            <a:off x="191962" y="4738688"/>
            <a:ext cx="2122336"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itchFamily="34" charset="0"/>
                <a:cs typeface="Arial" pitchFamily="34" charset="0"/>
              </a:rPr>
              <a:t>Take a thin conductor sheet</a:t>
            </a:r>
          </a:p>
        </p:txBody>
      </p:sp>
      <p:sp>
        <p:nvSpPr>
          <p:cNvPr id="21" name="Down Arrow 8"/>
          <p:cNvSpPr/>
          <p:nvPr/>
        </p:nvSpPr>
        <p:spPr>
          <a:xfrm rot="10800000">
            <a:off x="1064930" y="4199986"/>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sp>
        <p:nvSpPr>
          <p:cNvPr id="23" name="TextBox 17"/>
          <p:cNvSpPr txBox="1"/>
          <p:nvPr/>
        </p:nvSpPr>
        <p:spPr>
          <a:xfrm>
            <a:off x="2449380" y="4738688"/>
            <a:ext cx="2738256"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itchFamily="34" charset="0"/>
                <a:cs typeface="Arial" pitchFamily="34" charset="0"/>
              </a:rPr>
              <a:t>Cut pieces with</a:t>
            </a:r>
          </a:p>
          <a:p>
            <a:pPr marL="555625" lvl="1" indent="-285750">
              <a:buFont typeface="Wingdings" panose="05000000000000000000" pitchFamily="2" charset="2"/>
              <a:buChar char="§"/>
            </a:pPr>
            <a:r>
              <a:rPr lang="en-US" dirty="0">
                <a:latin typeface="Arial" pitchFamily="34" charset="0"/>
                <a:cs typeface="Arial" pitchFamily="34" charset="0"/>
              </a:rPr>
              <a:t>Stamping press</a:t>
            </a:r>
          </a:p>
          <a:p>
            <a:pPr marL="555625" lvl="1" indent="-285750">
              <a:buFont typeface="Wingdings" panose="05000000000000000000" pitchFamily="2" charset="2"/>
              <a:buChar char="§"/>
            </a:pPr>
            <a:r>
              <a:rPr lang="en-US" dirty="0">
                <a:latin typeface="Arial" pitchFamily="34" charset="0"/>
                <a:cs typeface="Arial" pitchFamily="34" charset="0"/>
              </a:rPr>
              <a:t>Laser cutter</a:t>
            </a:r>
          </a:p>
          <a:p>
            <a:pPr marL="555625" lvl="1" indent="-285750">
              <a:buFont typeface="Wingdings" panose="05000000000000000000" pitchFamily="2" charset="2"/>
              <a:buChar char="§"/>
            </a:pPr>
            <a:r>
              <a:rPr lang="en-US" dirty="0">
                <a:latin typeface="Arial" pitchFamily="34" charset="0"/>
                <a:cs typeface="Arial" pitchFamily="34" charset="0"/>
              </a:rPr>
              <a:t>Water jet</a:t>
            </a:r>
          </a:p>
          <a:p>
            <a:pPr marL="98425" indent="-285750">
              <a:buFont typeface="Wingdings" panose="05000000000000000000" pitchFamily="2" charset="2"/>
              <a:buChar char="§"/>
            </a:pPr>
            <a:r>
              <a:rPr lang="en-US" dirty="0">
                <a:latin typeface="Arial" pitchFamily="34" charset="0"/>
                <a:cs typeface="Arial" pitchFamily="34" charset="0"/>
              </a:rPr>
              <a:t>Bend them</a:t>
            </a:r>
          </a:p>
        </p:txBody>
      </p:sp>
      <p:sp>
        <p:nvSpPr>
          <p:cNvPr id="24" name="Down Arrow 8"/>
          <p:cNvSpPr/>
          <p:nvPr/>
        </p:nvSpPr>
        <p:spPr>
          <a:xfrm rot="10800000">
            <a:off x="3257341" y="4199986"/>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sp>
        <p:nvSpPr>
          <p:cNvPr id="26" name="Down Arrow 8"/>
          <p:cNvSpPr/>
          <p:nvPr/>
        </p:nvSpPr>
        <p:spPr>
          <a:xfrm rot="10800000">
            <a:off x="6293442" y="4199986"/>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sp>
        <p:nvSpPr>
          <p:cNvPr id="27" name="TextBox 17"/>
          <p:cNvSpPr txBox="1"/>
          <p:nvPr/>
        </p:nvSpPr>
        <p:spPr>
          <a:xfrm>
            <a:off x="5322718" y="4749284"/>
            <a:ext cx="2869560"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itchFamily="34" charset="0"/>
                <a:cs typeface="Arial" pitchFamily="34" charset="0"/>
              </a:rPr>
              <a:t>Place isolation papers between flat wires</a:t>
            </a:r>
          </a:p>
          <a:p>
            <a:pPr marL="285750" indent="-285750">
              <a:buFont typeface="Wingdings" panose="05000000000000000000" pitchFamily="2" charset="2"/>
              <a:buChar char="§"/>
            </a:pPr>
            <a:r>
              <a:rPr lang="en-US" dirty="0">
                <a:latin typeface="Arial" pitchFamily="34" charset="0"/>
                <a:cs typeface="Arial" pitchFamily="34" charset="0"/>
              </a:rPr>
              <a:t>Solder end windings</a:t>
            </a:r>
          </a:p>
          <a:p>
            <a:endParaRPr lang="en-US" dirty="0">
              <a:latin typeface="Arial" pitchFamily="34" charset="0"/>
              <a:cs typeface="Arial" pitchFamily="34" charset="0"/>
            </a:endParaRPr>
          </a:p>
        </p:txBody>
      </p:sp>
      <p:sp>
        <p:nvSpPr>
          <p:cNvPr id="28" name="Down Arrow 8"/>
          <p:cNvSpPr/>
          <p:nvPr/>
        </p:nvSpPr>
        <p:spPr>
          <a:xfrm rot="10800000">
            <a:off x="10035990" y="4199986"/>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sp>
        <p:nvSpPr>
          <p:cNvPr id="29" name="TextBox 17"/>
          <p:cNvSpPr txBox="1"/>
          <p:nvPr/>
        </p:nvSpPr>
        <p:spPr>
          <a:xfrm>
            <a:off x="9065266" y="4749284"/>
            <a:ext cx="2869560"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itchFamily="34" charset="0"/>
                <a:cs typeface="Arial" pitchFamily="34" charset="0"/>
              </a:rPr>
              <a:t>Mold with epoxy</a:t>
            </a:r>
          </a:p>
          <a:p>
            <a:pPr marL="285750" indent="-285750">
              <a:buFont typeface="Wingdings" panose="05000000000000000000" pitchFamily="2" charset="2"/>
              <a:buChar char="§"/>
            </a:pPr>
            <a:r>
              <a:rPr lang="en-US" dirty="0">
                <a:latin typeface="Arial" pitchFamily="34" charset="0"/>
                <a:cs typeface="Arial" pitchFamily="34" charset="0"/>
              </a:rPr>
              <a:t>Create terminals</a:t>
            </a:r>
          </a:p>
          <a:p>
            <a:endParaRPr lang="en-US" dirty="0">
              <a:latin typeface="Arial" pitchFamily="34" charset="0"/>
              <a:cs typeface="Arial" pitchFamily="34" charset="0"/>
            </a:endParaRPr>
          </a:p>
        </p:txBody>
      </p:sp>
      <p:sp>
        <p:nvSpPr>
          <p:cNvPr id="16" name="Rectangle 3"/>
          <p:cNvSpPr/>
          <p:nvPr/>
        </p:nvSpPr>
        <p:spPr>
          <a:xfrm>
            <a:off x="-1" y="6297233"/>
            <a:ext cx="12192001"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[4] G. Cakal and O. </a:t>
            </a:r>
            <a:r>
              <a:rPr lang="en-US" sz="1000" i="1" dirty="0" err="1">
                <a:latin typeface="Arial" panose="020B0604020202020204" pitchFamily="34" charset="0"/>
                <a:ea typeface="Times New Roman" panose="02020603050405020304" pitchFamily="18" charset="0"/>
                <a:cs typeface="Arial" panose="020B0604020202020204" pitchFamily="34" charset="0"/>
              </a:rPr>
              <a:t>Keysan</a:t>
            </a:r>
            <a:r>
              <a:rPr lang="en-US" sz="1000" i="1" dirty="0">
                <a:latin typeface="Arial" panose="020B0604020202020204" pitchFamily="34" charset="0"/>
                <a:ea typeface="Times New Roman" panose="02020603050405020304" pitchFamily="18" charset="0"/>
                <a:cs typeface="Arial" panose="020B0604020202020204" pitchFamily="34" charset="0"/>
              </a:rPr>
              <a:t>, (2019). </a:t>
            </a:r>
            <a:r>
              <a:rPr lang="tr-TR" sz="1000" i="1" dirty="0">
                <a:latin typeface="Arial" panose="020B0604020202020204" pitchFamily="34" charset="0"/>
                <a:ea typeface="Times New Roman" panose="02020603050405020304" pitchFamily="18" charset="0"/>
                <a:cs typeface="Arial" panose="020B0604020202020204" pitchFamily="34" charset="0"/>
              </a:rPr>
              <a:t>Elektrik Makinaları İçin Bir Sargı Yöntemi </a:t>
            </a:r>
            <a:r>
              <a:rPr lang="en-US" sz="1000" i="1" dirty="0">
                <a:latin typeface="Arial" panose="020B0604020202020204" pitchFamily="34" charset="0"/>
                <a:ea typeface="Times New Roman" panose="02020603050405020304" pitchFamily="18" charset="0"/>
                <a:cs typeface="Arial" panose="020B0604020202020204" pitchFamily="34" charset="0"/>
              </a:rPr>
              <a:t>(</a:t>
            </a:r>
            <a:r>
              <a:rPr lang="tr-TR" sz="1000" i="1" dirty="0">
                <a:latin typeface="Arial" panose="020B0604020202020204" pitchFamily="34" charset="0"/>
                <a:ea typeface="Times New Roman" panose="02020603050405020304" pitchFamily="18" charset="0"/>
                <a:cs typeface="Arial" panose="020B0604020202020204" pitchFamily="34" charset="0"/>
              </a:rPr>
              <a:t>Patent </a:t>
            </a:r>
            <a:r>
              <a:rPr lang="tr-TR" sz="1000" i="1" dirty="0" err="1">
                <a:latin typeface="Arial" panose="020B0604020202020204" pitchFamily="34" charset="0"/>
                <a:ea typeface="Times New Roman" panose="02020603050405020304" pitchFamily="18" charset="0"/>
                <a:cs typeface="Arial" panose="020B0604020202020204" pitchFamily="34" charset="0"/>
              </a:rPr>
              <a:t>Pending</a:t>
            </a:r>
            <a:r>
              <a:rPr lang="en-US" sz="1000" i="1" dirty="0">
                <a:latin typeface="Arial" panose="020B0604020202020204" pitchFamily="34" charset="0"/>
                <a:ea typeface="Times New Roman" panose="02020603050405020304" pitchFamily="18" charset="0"/>
                <a:cs typeface="Arial" panose="020B0604020202020204" pitchFamily="34" charset="0"/>
              </a:rPr>
              <a:t>).</a:t>
            </a:r>
            <a:r>
              <a:rPr lang="tr-TR" sz="1000" i="1" dirty="0">
                <a:latin typeface="Arial" panose="020B0604020202020204" pitchFamily="34" charset="0"/>
                <a:ea typeface="Times New Roman" panose="02020603050405020304" pitchFamily="18" charset="0"/>
                <a:cs typeface="Arial" panose="020B0604020202020204" pitchFamily="34" charset="0"/>
              </a:rPr>
              <a:t> Türk Patent</a:t>
            </a:r>
            <a:r>
              <a:rPr lang="en-US" sz="1000" i="1" dirty="0">
                <a:latin typeface="Arial" panose="020B060402020202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333200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6" grpId="0" animBg="1"/>
      <p:bldP spid="27" grpId="0"/>
      <p:bldP spid="28"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Optimization</a:t>
            </a:r>
          </a:p>
        </p:txBody>
      </p:sp>
      <p:sp>
        <p:nvSpPr>
          <p:cNvPr id="26" name="Metin Yer Tutucusu 4"/>
          <p:cNvSpPr>
            <a:spLocks noGrp="1"/>
          </p:cNvSpPr>
          <p:nvPr>
            <p:ph type="body" idx="1"/>
          </p:nvPr>
        </p:nvSpPr>
        <p:spPr>
          <a:xfrm>
            <a:off x="876550" y="1223584"/>
            <a:ext cx="4031415" cy="463703"/>
          </a:xfrm>
        </p:spPr>
        <p:txBody>
          <a:bodyPr>
            <a:normAutofit/>
          </a:bodyPr>
          <a:lstStyle/>
          <a:p>
            <a:pPr algn="ctr"/>
            <a:r>
              <a:rPr lang="en-US" sz="2400" b="1" dirty="0">
                <a:solidFill>
                  <a:schemeClr val="tx1"/>
                </a:solidFill>
                <a:latin typeface="Arial" panose="020B0604020202020204" pitchFamily="34" charset="0"/>
                <a:cs typeface="Arial" panose="020B0604020202020204" pitchFamily="34" charset="0"/>
              </a:rPr>
              <a:t>Diameter variation</a:t>
            </a:r>
          </a:p>
        </p:txBody>
      </p:sp>
      <p:sp>
        <p:nvSpPr>
          <p:cNvPr id="29" name="Metin Yer Tutucusu 4"/>
          <p:cNvSpPr txBox="1">
            <a:spLocks/>
          </p:cNvSpPr>
          <p:nvPr/>
        </p:nvSpPr>
        <p:spPr>
          <a:xfrm>
            <a:off x="6857606" y="1049875"/>
            <a:ext cx="4562196"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auto">
              <a:spcAft>
                <a:spcPts val="0"/>
              </a:spcAft>
            </a:pPr>
            <a:r>
              <a:rPr lang="en-US" sz="2400" b="1" dirty="0">
                <a:solidFill>
                  <a:schemeClr val="tx1"/>
                </a:solidFill>
                <a:latin typeface="Arial" panose="020B0604020202020204" pitchFamily="34" charset="0"/>
                <a:cs typeface="Arial" panose="020B0604020202020204" pitchFamily="34" charset="0"/>
              </a:rPr>
              <a:t>Flat wire thickness variation</a:t>
            </a:r>
          </a:p>
        </p:txBody>
      </p:sp>
      <p:pic>
        <p:nvPicPr>
          <p:cNvPr id="2" name="Resim 1"/>
          <p:cNvPicPr>
            <a:picLocks noChangeAspect="1"/>
          </p:cNvPicPr>
          <p:nvPr/>
        </p:nvPicPr>
        <p:blipFill>
          <a:blip r:embed="rId3"/>
          <a:stretch>
            <a:fillRect/>
          </a:stretch>
        </p:blipFill>
        <p:spPr>
          <a:xfrm>
            <a:off x="595856" y="3427485"/>
            <a:ext cx="2018101" cy="1440000"/>
          </a:xfrm>
          <a:prstGeom prst="rect">
            <a:avLst/>
          </a:prstGeom>
        </p:spPr>
      </p:pic>
      <p:pic>
        <p:nvPicPr>
          <p:cNvPr id="3" name="Resim 2"/>
          <p:cNvPicPr>
            <a:picLocks noChangeAspect="1"/>
          </p:cNvPicPr>
          <p:nvPr/>
        </p:nvPicPr>
        <p:blipFill>
          <a:blip r:embed="rId4"/>
          <a:stretch>
            <a:fillRect/>
          </a:stretch>
        </p:blipFill>
        <p:spPr>
          <a:xfrm>
            <a:off x="3253720" y="3427485"/>
            <a:ext cx="1975459" cy="1440000"/>
          </a:xfrm>
          <a:prstGeom prst="rect">
            <a:avLst/>
          </a:prstGeom>
        </p:spPr>
      </p:pic>
      <p:pic>
        <p:nvPicPr>
          <p:cNvPr id="4" name="Resim 3"/>
          <p:cNvPicPr>
            <a:picLocks noChangeAspect="1"/>
          </p:cNvPicPr>
          <p:nvPr/>
        </p:nvPicPr>
        <p:blipFill>
          <a:blip r:embed="rId5"/>
          <a:stretch>
            <a:fillRect/>
          </a:stretch>
        </p:blipFill>
        <p:spPr>
          <a:xfrm>
            <a:off x="651739" y="4987667"/>
            <a:ext cx="1906334" cy="1440000"/>
          </a:xfrm>
          <a:prstGeom prst="rect">
            <a:avLst/>
          </a:prstGeom>
        </p:spPr>
      </p:pic>
      <p:pic>
        <p:nvPicPr>
          <p:cNvPr id="5" name="Resim 4"/>
          <p:cNvPicPr>
            <a:picLocks noChangeAspect="1"/>
          </p:cNvPicPr>
          <p:nvPr/>
        </p:nvPicPr>
        <p:blipFill>
          <a:blip r:embed="rId6"/>
          <a:stretch>
            <a:fillRect/>
          </a:stretch>
        </p:blipFill>
        <p:spPr>
          <a:xfrm>
            <a:off x="3262986" y="5019232"/>
            <a:ext cx="1956925" cy="1440000"/>
          </a:xfrm>
          <a:prstGeom prst="rect">
            <a:avLst/>
          </a:prstGeom>
        </p:spPr>
      </p:pic>
      <p:pic>
        <p:nvPicPr>
          <p:cNvPr id="7" name="Resim 6"/>
          <p:cNvPicPr>
            <a:picLocks noChangeAspect="1"/>
          </p:cNvPicPr>
          <p:nvPr/>
        </p:nvPicPr>
        <p:blipFill>
          <a:blip r:embed="rId7"/>
          <a:stretch>
            <a:fillRect/>
          </a:stretch>
        </p:blipFill>
        <p:spPr>
          <a:xfrm>
            <a:off x="9505233" y="2154083"/>
            <a:ext cx="1218947" cy="1145600"/>
          </a:xfrm>
          <a:prstGeom prst="rect">
            <a:avLst/>
          </a:prstGeom>
        </p:spPr>
      </p:pic>
      <p:pic>
        <p:nvPicPr>
          <p:cNvPr id="8" name="Resim 7"/>
          <p:cNvPicPr>
            <a:picLocks noChangeAspect="1"/>
          </p:cNvPicPr>
          <p:nvPr/>
        </p:nvPicPr>
        <p:blipFill>
          <a:blip r:embed="rId8"/>
          <a:stretch>
            <a:fillRect/>
          </a:stretch>
        </p:blipFill>
        <p:spPr>
          <a:xfrm>
            <a:off x="7170090" y="2042608"/>
            <a:ext cx="1275305" cy="1224000"/>
          </a:xfrm>
          <a:prstGeom prst="rect">
            <a:avLst/>
          </a:prstGeom>
        </p:spPr>
      </p:pic>
      <p:pic>
        <p:nvPicPr>
          <p:cNvPr id="9" name="Resim 8"/>
          <p:cNvPicPr>
            <a:picLocks noChangeAspect="1"/>
          </p:cNvPicPr>
          <p:nvPr/>
        </p:nvPicPr>
        <p:blipFill>
          <a:blip r:embed="rId9"/>
          <a:stretch>
            <a:fillRect/>
          </a:stretch>
        </p:blipFill>
        <p:spPr>
          <a:xfrm>
            <a:off x="6481463" y="3427485"/>
            <a:ext cx="2194800" cy="1440000"/>
          </a:xfrm>
          <a:prstGeom prst="rect">
            <a:avLst/>
          </a:prstGeom>
        </p:spPr>
      </p:pic>
      <p:pic>
        <p:nvPicPr>
          <p:cNvPr id="10" name="Resim 9"/>
          <p:cNvPicPr>
            <a:picLocks noChangeAspect="1"/>
          </p:cNvPicPr>
          <p:nvPr/>
        </p:nvPicPr>
        <p:blipFill>
          <a:blip r:embed="rId10"/>
          <a:stretch>
            <a:fillRect/>
          </a:stretch>
        </p:blipFill>
        <p:spPr>
          <a:xfrm>
            <a:off x="9045607" y="3427485"/>
            <a:ext cx="2138201" cy="1440000"/>
          </a:xfrm>
          <a:prstGeom prst="rect">
            <a:avLst/>
          </a:prstGeom>
        </p:spPr>
      </p:pic>
      <p:pic>
        <p:nvPicPr>
          <p:cNvPr id="11" name="Resim 10"/>
          <p:cNvPicPr>
            <a:picLocks noChangeAspect="1"/>
          </p:cNvPicPr>
          <p:nvPr/>
        </p:nvPicPr>
        <p:blipFill>
          <a:blip r:embed="rId11"/>
          <a:stretch>
            <a:fillRect/>
          </a:stretch>
        </p:blipFill>
        <p:spPr>
          <a:xfrm>
            <a:off x="6600983" y="4987667"/>
            <a:ext cx="1955760" cy="1440000"/>
          </a:xfrm>
          <a:prstGeom prst="rect">
            <a:avLst/>
          </a:prstGeom>
        </p:spPr>
      </p:pic>
      <p:pic>
        <p:nvPicPr>
          <p:cNvPr id="12" name="Resim 11"/>
          <p:cNvPicPr>
            <a:picLocks noChangeAspect="1"/>
          </p:cNvPicPr>
          <p:nvPr/>
        </p:nvPicPr>
        <p:blipFill>
          <a:blip r:embed="rId12"/>
          <a:stretch>
            <a:fillRect/>
          </a:stretch>
        </p:blipFill>
        <p:spPr>
          <a:xfrm>
            <a:off x="9004247" y="4982556"/>
            <a:ext cx="2220920" cy="1440000"/>
          </a:xfrm>
          <a:prstGeom prst="rect">
            <a:avLst/>
          </a:prstGeom>
        </p:spPr>
      </p:pic>
      <p:sp>
        <p:nvSpPr>
          <p:cNvPr id="27" name="Down Arrow 8"/>
          <p:cNvSpPr/>
          <p:nvPr/>
        </p:nvSpPr>
        <p:spPr>
          <a:xfrm rot="16200000">
            <a:off x="8844175" y="2422458"/>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pic>
        <p:nvPicPr>
          <p:cNvPr id="15" name="Resim 14"/>
          <p:cNvPicPr>
            <a:picLocks noChangeAspect="1"/>
          </p:cNvPicPr>
          <p:nvPr/>
        </p:nvPicPr>
        <p:blipFill>
          <a:blip r:embed="rId13"/>
          <a:stretch>
            <a:fillRect/>
          </a:stretch>
        </p:blipFill>
        <p:spPr>
          <a:xfrm>
            <a:off x="3847138" y="1750510"/>
            <a:ext cx="788619" cy="1507868"/>
          </a:xfrm>
          <a:prstGeom prst="rect">
            <a:avLst/>
          </a:prstGeom>
        </p:spPr>
      </p:pic>
      <p:pic>
        <p:nvPicPr>
          <p:cNvPr id="6" name="Resim 5"/>
          <p:cNvPicPr>
            <a:picLocks noChangeAspect="1"/>
          </p:cNvPicPr>
          <p:nvPr/>
        </p:nvPicPr>
        <p:blipFill>
          <a:blip r:embed="rId14"/>
          <a:stretch>
            <a:fillRect/>
          </a:stretch>
        </p:blipFill>
        <p:spPr>
          <a:xfrm>
            <a:off x="1260222" y="1916029"/>
            <a:ext cx="689368" cy="1176829"/>
          </a:xfrm>
          <a:prstGeom prst="rect">
            <a:avLst/>
          </a:prstGeom>
        </p:spPr>
      </p:pic>
      <p:sp>
        <p:nvSpPr>
          <p:cNvPr id="19" name="Down Arrow 8"/>
          <p:cNvSpPr/>
          <p:nvPr/>
        </p:nvSpPr>
        <p:spPr>
          <a:xfrm rot="16200000">
            <a:off x="2789632" y="2267468"/>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spTree>
    <p:extLst>
      <p:ext uri="{BB962C8B-B14F-4D97-AF65-F5344CB8AC3E}">
        <p14:creationId xmlns:p14="http://schemas.microsoft.com/office/powerpoint/2010/main" val="20546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Yer Tutucusu 4"/>
          <p:cNvSpPr>
            <a:spLocks noGrp="1"/>
          </p:cNvSpPr>
          <p:nvPr>
            <p:ph type="body" idx="1"/>
          </p:nvPr>
        </p:nvSpPr>
        <p:spPr>
          <a:xfrm>
            <a:off x="495300" y="1535113"/>
            <a:ext cx="5386917" cy="639762"/>
          </a:xfrm>
        </p:spPr>
        <p:txBody>
          <a:bodyPr/>
          <a:lstStyle/>
          <a:p>
            <a:r>
              <a:rPr lang="en-US" dirty="0">
                <a:latin typeface="Arial" panose="020B0604020202020204" pitchFamily="34" charset="0"/>
                <a:cs typeface="Arial" panose="020B0604020202020204" pitchFamily="34" charset="0"/>
              </a:rPr>
              <a:t>Merits</a:t>
            </a:r>
          </a:p>
        </p:txBody>
      </p:sp>
      <p:sp>
        <p:nvSpPr>
          <p:cNvPr id="6" name="İçerik Yer Tutucusu 5"/>
          <p:cNvSpPr>
            <a:spLocks noGrp="1"/>
          </p:cNvSpPr>
          <p:nvPr>
            <p:ph sz="half" idx="2"/>
          </p:nvPr>
        </p:nvSpPr>
        <p:spPr>
          <a:xfrm>
            <a:off x="495301" y="2174875"/>
            <a:ext cx="4248150" cy="3951288"/>
          </a:xfrm>
        </p:spPr>
        <p:txBody>
          <a:bodyPr>
            <a:normAutofit/>
          </a:bodyPr>
          <a:lstStyle/>
          <a:p>
            <a:pPr marL="285750" indent="-285750">
              <a:buFont typeface="Wingdings" panose="05000000000000000000" pitchFamily="2" charset="2"/>
              <a:buChar char="§"/>
            </a:pPr>
            <a:r>
              <a:rPr lang="en-US" sz="1800" dirty="0">
                <a:latin typeface="Arial" pitchFamily="34" charset="0"/>
                <a:cs typeface="Arial" pitchFamily="34" charset="0"/>
              </a:rPr>
              <a:t>Ease of manufacturing</a:t>
            </a:r>
          </a:p>
          <a:p>
            <a:pPr lvl="1">
              <a:buFont typeface="Wingdings" panose="05000000000000000000" pitchFamily="2" charset="2"/>
              <a:buChar char="§"/>
            </a:pPr>
            <a:r>
              <a:rPr lang="en-US" sz="1600" dirty="0">
                <a:latin typeface="Arial" pitchFamily="34" charset="0"/>
                <a:cs typeface="Arial" pitchFamily="34" charset="0"/>
              </a:rPr>
              <a:t>Commonly used tools</a:t>
            </a:r>
          </a:p>
          <a:p>
            <a:pPr lvl="1">
              <a:buFont typeface="Wingdings" panose="05000000000000000000" pitchFamily="2" charset="2"/>
              <a:buChar char="§"/>
            </a:pPr>
            <a:endParaRPr lang="en-US" dirty="0">
              <a:latin typeface="Arial" pitchFamily="34" charset="0"/>
              <a:cs typeface="Arial" pitchFamily="34" charset="0"/>
            </a:endParaRPr>
          </a:p>
          <a:p>
            <a:pPr marL="285750" indent="-285750">
              <a:buFont typeface="Wingdings" panose="05000000000000000000" pitchFamily="2" charset="2"/>
              <a:buChar char="§"/>
            </a:pPr>
            <a:r>
              <a:rPr lang="en-US" sz="1800" dirty="0">
                <a:latin typeface="Arial" pitchFamily="34" charset="0"/>
                <a:cs typeface="Arial" pitchFamily="34" charset="0"/>
              </a:rPr>
              <a:t>High current density</a:t>
            </a:r>
          </a:p>
          <a:p>
            <a:pPr lvl="1">
              <a:buFont typeface="Wingdings" panose="05000000000000000000" pitchFamily="2" charset="2"/>
              <a:buChar char="§"/>
            </a:pPr>
            <a:r>
              <a:rPr lang="en-US" sz="1600" dirty="0">
                <a:latin typeface="Arial" pitchFamily="34" charset="0"/>
                <a:cs typeface="Arial" pitchFamily="34" charset="0"/>
              </a:rPr>
              <a:t>7 A/mm</a:t>
            </a:r>
            <a:r>
              <a:rPr lang="en-US" sz="1600" baseline="30000" dirty="0">
                <a:latin typeface="Arial" pitchFamily="34" charset="0"/>
                <a:cs typeface="Arial" pitchFamily="34" charset="0"/>
              </a:rPr>
              <a:t>2</a:t>
            </a:r>
            <a:r>
              <a:rPr lang="en-US" sz="1600" dirty="0">
                <a:latin typeface="Arial" pitchFamily="34" charset="0"/>
                <a:cs typeface="Arial" pitchFamily="34" charset="0"/>
              </a:rPr>
              <a:t> under natural cooling</a:t>
            </a:r>
          </a:p>
          <a:p>
            <a:pPr lvl="1">
              <a:buFont typeface="Wingdings" panose="05000000000000000000" pitchFamily="2" charset="2"/>
              <a:buChar char="§"/>
            </a:pPr>
            <a:endParaRPr lang="en-US" dirty="0">
              <a:latin typeface="Arial" pitchFamily="34" charset="0"/>
              <a:cs typeface="Arial" pitchFamily="34" charset="0"/>
            </a:endParaRPr>
          </a:p>
          <a:p>
            <a:pPr marL="285750" indent="-285750">
              <a:buFont typeface="Wingdings" panose="05000000000000000000" pitchFamily="2" charset="2"/>
              <a:buChar char="§"/>
            </a:pPr>
            <a:r>
              <a:rPr lang="en-US" sz="1800" dirty="0">
                <a:latin typeface="Arial" pitchFamily="34" charset="0"/>
                <a:cs typeface="Arial" pitchFamily="34" charset="0"/>
              </a:rPr>
              <a:t>Superior current ratings</a:t>
            </a:r>
          </a:p>
          <a:p>
            <a:pPr lvl="1">
              <a:buFont typeface="Wingdings" panose="05000000000000000000" pitchFamily="2" charset="2"/>
              <a:buChar char="§"/>
            </a:pPr>
            <a:r>
              <a:rPr lang="en-US" sz="1600" dirty="0">
                <a:latin typeface="Arial" pitchFamily="34" charset="0"/>
                <a:cs typeface="Arial" pitchFamily="34" charset="0"/>
              </a:rPr>
              <a:t>Eliminating parallel connection</a:t>
            </a:r>
          </a:p>
          <a:p>
            <a:pPr lvl="1">
              <a:buFont typeface="Wingdings" panose="05000000000000000000" pitchFamily="2" charset="2"/>
              <a:buChar char="§"/>
            </a:pPr>
            <a:endParaRPr lang="en-US" dirty="0">
              <a:latin typeface="Arial" pitchFamily="34" charset="0"/>
              <a:cs typeface="Arial" pitchFamily="34" charset="0"/>
            </a:endParaRPr>
          </a:p>
          <a:p>
            <a:pPr marL="285750" indent="-285750">
              <a:buFont typeface="Wingdings" panose="05000000000000000000" pitchFamily="2" charset="2"/>
              <a:buChar char="§"/>
            </a:pPr>
            <a:r>
              <a:rPr lang="en-US" sz="1800" dirty="0">
                <a:latin typeface="Arial" pitchFamily="34" charset="0"/>
                <a:cs typeface="Arial" pitchFamily="34" charset="0"/>
              </a:rPr>
              <a:t>Decreased end winding length</a:t>
            </a:r>
          </a:p>
          <a:p>
            <a:pPr lvl="1">
              <a:buFont typeface="Wingdings" panose="05000000000000000000" pitchFamily="2" charset="2"/>
              <a:buChar char="§"/>
            </a:pPr>
            <a:r>
              <a:rPr lang="en-US" sz="1600" dirty="0">
                <a:latin typeface="Arial" pitchFamily="34" charset="0"/>
                <a:cs typeface="Arial" pitchFamily="34" charset="0"/>
              </a:rPr>
              <a:t>Reduced end winding losses</a:t>
            </a:r>
          </a:p>
        </p:txBody>
      </p:sp>
      <p:sp>
        <p:nvSpPr>
          <p:cNvPr id="7" name="Metin Yer Tutucusu 6"/>
          <p:cNvSpPr>
            <a:spLocks noGrp="1"/>
          </p:cNvSpPr>
          <p:nvPr>
            <p:ph type="body" sz="quarter" idx="3"/>
          </p:nvPr>
        </p:nvSpPr>
        <p:spPr>
          <a:xfrm>
            <a:off x="7298269" y="1535113"/>
            <a:ext cx="4893732" cy="639762"/>
          </a:xfrm>
        </p:spPr>
        <p:txBody>
          <a:bodyPr/>
          <a:lstStyle/>
          <a:p>
            <a:r>
              <a:rPr lang="en-US" dirty="0">
                <a:latin typeface="Arial" panose="020B0604020202020204" pitchFamily="34" charset="0"/>
                <a:cs typeface="Arial" panose="020B0604020202020204" pitchFamily="34" charset="0"/>
              </a:rPr>
              <a:t>Challenges</a:t>
            </a:r>
          </a:p>
        </p:txBody>
      </p:sp>
      <p:sp>
        <p:nvSpPr>
          <p:cNvPr id="9"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Merits and Challenges of Flat Winding</a:t>
            </a:r>
          </a:p>
        </p:txBody>
      </p:sp>
      <p:pic>
        <p:nvPicPr>
          <p:cNvPr id="12" name="Resim 11"/>
          <p:cNvPicPr>
            <a:picLocks noChangeAspect="1"/>
          </p:cNvPicPr>
          <p:nvPr/>
        </p:nvPicPr>
        <p:blipFill>
          <a:blip r:embed="rId2"/>
          <a:stretch>
            <a:fillRect/>
          </a:stretch>
        </p:blipFill>
        <p:spPr>
          <a:xfrm>
            <a:off x="4264410" y="1784713"/>
            <a:ext cx="2650740" cy="1488350"/>
          </a:xfrm>
          <a:prstGeom prst="rect">
            <a:avLst/>
          </a:prstGeom>
        </p:spPr>
      </p:pic>
      <p:pic>
        <p:nvPicPr>
          <p:cNvPr id="16" name="Resim 15"/>
          <p:cNvPicPr>
            <a:picLocks noChangeAspect="1"/>
          </p:cNvPicPr>
          <p:nvPr/>
        </p:nvPicPr>
        <p:blipFill>
          <a:blip r:embed="rId3"/>
          <a:stretch>
            <a:fillRect/>
          </a:stretch>
        </p:blipFill>
        <p:spPr>
          <a:xfrm>
            <a:off x="4306792" y="4150519"/>
            <a:ext cx="2565976" cy="1929247"/>
          </a:xfrm>
          <a:prstGeom prst="rect">
            <a:avLst/>
          </a:prstGeom>
        </p:spPr>
      </p:pic>
      <p:pic>
        <p:nvPicPr>
          <p:cNvPr id="20" name="Resim 19"/>
          <p:cNvPicPr>
            <a:picLocks noChangeAspect="1"/>
          </p:cNvPicPr>
          <p:nvPr/>
        </p:nvPicPr>
        <p:blipFill>
          <a:blip r:embed="rId4"/>
          <a:stretch>
            <a:fillRect/>
          </a:stretch>
        </p:blipFill>
        <p:spPr>
          <a:xfrm>
            <a:off x="7634287" y="4382151"/>
            <a:ext cx="3271838" cy="1867769"/>
          </a:xfrm>
          <a:prstGeom prst="rect">
            <a:avLst/>
          </a:prstGeom>
        </p:spPr>
      </p:pic>
      <p:sp>
        <p:nvSpPr>
          <p:cNvPr id="21" name="Down Arrow 8"/>
          <p:cNvSpPr/>
          <p:nvPr/>
        </p:nvSpPr>
        <p:spPr>
          <a:xfrm rot="7769772">
            <a:off x="9478401" y="4921173"/>
            <a:ext cx="157489" cy="613885"/>
          </a:xfrm>
          <a:prstGeom prst="downArrow">
            <a:avLst>
              <a:gd name="adj1" fmla="val 31072"/>
              <a:gd name="adj2" fmla="val 101220"/>
            </a:avLst>
          </a:prstGeom>
          <a:solidFill>
            <a:srgbClr val="C20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sp>
        <p:nvSpPr>
          <p:cNvPr id="22" name="İçerik Yer Tutucusu 7"/>
          <p:cNvSpPr txBox="1">
            <a:spLocks/>
          </p:cNvSpPr>
          <p:nvPr/>
        </p:nvSpPr>
        <p:spPr>
          <a:xfrm>
            <a:off x="9763604" y="5569168"/>
            <a:ext cx="1367027" cy="5569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lgn="ctr" fontAlgn="auto">
              <a:spcAft>
                <a:spcPts val="0"/>
              </a:spcAft>
              <a:buNone/>
            </a:pPr>
            <a:r>
              <a:rPr lang="en-US" sz="1600" dirty="0">
                <a:latin typeface="Arial" pitchFamily="34" charset="0"/>
                <a:cs typeface="Arial" pitchFamily="34" charset="0"/>
              </a:rPr>
              <a:t>Flux passing direction</a:t>
            </a:r>
          </a:p>
        </p:txBody>
      </p:sp>
      <p:sp>
        <p:nvSpPr>
          <p:cNvPr id="13" name="İçerik Yer Tutucusu 5"/>
          <p:cNvSpPr txBox="1">
            <a:spLocks/>
          </p:cNvSpPr>
          <p:nvPr/>
        </p:nvSpPr>
        <p:spPr>
          <a:xfrm>
            <a:off x="4230168" y="3198073"/>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Laser cutting of copper sheet</a:t>
            </a:r>
            <a:endParaRPr lang="en-US" sz="1100" dirty="0">
              <a:latin typeface="Arial" pitchFamily="34" charset="0"/>
              <a:cs typeface="Arial" pitchFamily="34" charset="0"/>
            </a:endParaRPr>
          </a:p>
        </p:txBody>
      </p:sp>
      <p:sp>
        <p:nvSpPr>
          <p:cNvPr id="14" name="İçerik Yer Tutucusu 5"/>
          <p:cNvSpPr txBox="1">
            <a:spLocks/>
          </p:cNvSpPr>
          <p:nvPr/>
        </p:nvSpPr>
        <p:spPr>
          <a:xfrm>
            <a:off x="4230168" y="6014067"/>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End winding connections</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371525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mach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6484" t="6215" r="15469" b="3911"/>
          <a:stretch/>
        </p:blipFill>
        <p:spPr>
          <a:xfrm>
            <a:off x="8706284" y="1414641"/>
            <a:ext cx="2761791" cy="2432871"/>
          </a:xfrm>
          <a:prstGeom prst="rect">
            <a:avLst/>
          </a:prstGeom>
        </p:spPr>
      </p:pic>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Implementation on AFPM</a:t>
            </a:r>
          </a:p>
        </p:txBody>
      </p:sp>
      <p:pic>
        <p:nvPicPr>
          <p:cNvPr id="11" name="Resim 10"/>
          <p:cNvPicPr>
            <a:picLocks noChangeAspect="1"/>
          </p:cNvPicPr>
          <p:nvPr/>
        </p:nvPicPr>
        <p:blipFill>
          <a:blip r:embed="rId6"/>
          <a:stretch>
            <a:fillRect/>
          </a:stretch>
        </p:blipFill>
        <p:spPr>
          <a:xfrm>
            <a:off x="410920" y="1497862"/>
            <a:ext cx="2903780" cy="2582369"/>
          </a:xfrm>
          <a:prstGeom prst="rect">
            <a:avLst/>
          </a:prstGeom>
        </p:spPr>
      </p:pic>
      <p:pic>
        <p:nvPicPr>
          <p:cNvPr id="12" name="Resim 11"/>
          <p:cNvPicPr>
            <a:picLocks noChangeAspect="1"/>
          </p:cNvPicPr>
          <p:nvPr/>
        </p:nvPicPr>
        <p:blipFill>
          <a:blip r:embed="rId7"/>
          <a:stretch>
            <a:fillRect/>
          </a:stretch>
        </p:blipFill>
        <p:spPr>
          <a:xfrm>
            <a:off x="340883" y="4499819"/>
            <a:ext cx="3129161" cy="1622529"/>
          </a:xfrm>
          <a:prstGeom prst="rect">
            <a:avLst/>
          </a:prstGeom>
        </p:spPr>
      </p:pic>
      <p:sp>
        <p:nvSpPr>
          <p:cNvPr id="13" name="İçerik Yer Tutucusu 5"/>
          <p:cNvSpPr txBox="1">
            <a:spLocks/>
          </p:cNvSpPr>
          <p:nvPr/>
        </p:nvSpPr>
        <p:spPr>
          <a:xfrm>
            <a:off x="3665023" y="2095068"/>
            <a:ext cx="7412551" cy="4151315"/>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Air cored stator</a:t>
            </a:r>
          </a:p>
          <a:p>
            <a:pPr lvl="1" fontAlgn="auto">
              <a:spcAft>
                <a:spcPts val="0"/>
              </a:spcAft>
              <a:buFont typeface="Wingdings" panose="05000000000000000000" pitchFamily="2" charset="2"/>
              <a:buChar char="§"/>
            </a:pPr>
            <a:r>
              <a:rPr lang="en-US" sz="1600" dirty="0">
                <a:latin typeface="Arial" pitchFamily="34" charset="0"/>
                <a:cs typeface="Arial" pitchFamily="34" charset="0"/>
              </a:rPr>
              <a:t>No attraction between rotor and stator</a:t>
            </a:r>
          </a:p>
          <a:p>
            <a:pPr lvl="1" fontAlgn="auto">
              <a:spcAft>
                <a:spcPts val="0"/>
              </a:spcAft>
              <a:buFont typeface="Wingdings" panose="05000000000000000000" pitchFamily="2" charset="2"/>
              <a:buChar char="§"/>
            </a:pPr>
            <a:r>
              <a:rPr lang="en-US" sz="1600" dirty="0">
                <a:latin typeface="Arial" pitchFamily="34" charset="0"/>
                <a:cs typeface="Arial" pitchFamily="34" charset="0"/>
              </a:rPr>
              <a:t>Eliminated cogging torque</a:t>
            </a:r>
          </a:p>
          <a:p>
            <a:pPr lvl="1" fontAlgn="auto">
              <a:spcAft>
                <a:spcPts val="0"/>
              </a:spcAft>
              <a:buFont typeface="Wingdings" panose="05000000000000000000" pitchFamily="2" charset="2"/>
              <a:buChar char="§"/>
            </a:pPr>
            <a:r>
              <a:rPr lang="en-US" sz="1600" dirty="0">
                <a:latin typeface="Arial" pitchFamily="34" charset="0"/>
                <a:cs typeface="Arial" pitchFamily="34" charset="0"/>
              </a:rPr>
              <a:t>Better demagnetization performance</a:t>
            </a:r>
          </a:p>
          <a:p>
            <a:pPr lvl="1" fontAlgn="auto">
              <a:spcAft>
                <a:spcPts val="0"/>
              </a:spcAft>
              <a:buFont typeface="Wingdings" panose="05000000000000000000" pitchFamily="2" charset="2"/>
              <a:buChar char="§"/>
            </a:pPr>
            <a:r>
              <a:rPr lang="en-US" sz="1600" dirty="0">
                <a:latin typeface="Arial" pitchFamily="34" charset="0"/>
                <a:cs typeface="Arial" pitchFamily="34" charset="0"/>
              </a:rPr>
              <a:t>Low magnetic loading</a:t>
            </a:r>
          </a:p>
          <a:p>
            <a:pPr lvl="1" fontAlgn="auto">
              <a:spcAft>
                <a:spcPts val="0"/>
              </a:spcAft>
              <a:buFont typeface="Wingdings" panose="05000000000000000000" pitchFamily="2" charset="2"/>
              <a:buChar char="§"/>
            </a:pPr>
            <a:endParaRPr lang="en-US" sz="1600" dirty="0">
              <a:latin typeface="Arial" pitchFamily="34" charset="0"/>
              <a:cs typeface="Arial" pitchFamily="34" charset="0"/>
            </a:endParaRPr>
          </a:p>
          <a:p>
            <a:pPr marL="285750" indent="-285750" fontAlgn="auto">
              <a:spcAft>
                <a:spcPts val="0"/>
              </a:spcAft>
              <a:buFont typeface="Wingdings" panose="05000000000000000000" pitchFamily="2" charset="2"/>
              <a:buChar char="§"/>
            </a:pPr>
            <a:r>
              <a:rPr lang="en-US" sz="1800" dirty="0">
                <a:latin typeface="Arial" pitchFamily="34" charset="0"/>
                <a:cs typeface="Arial" pitchFamily="34" charset="0"/>
              </a:rPr>
              <a:t>Stackable in the axial direction</a:t>
            </a:r>
          </a:p>
          <a:p>
            <a:pPr lvl="1" fontAlgn="auto">
              <a:spcAft>
                <a:spcPts val="0"/>
              </a:spcAft>
              <a:buFont typeface="Wingdings" panose="05000000000000000000" pitchFamily="2" charset="2"/>
              <a:buChar char="§"/>
            </a:pPr>
            <a:r>
              <a:rPr lang="en-US" sz="1600" dirty="0">
                <a:latin typeface="Arial" pitchFamily="34" charset="0"/>
                <a:cs typeface="Arial" pitchFamily="34" charset="0"/>
              </a:rPr>
              <a:t>Multi-staged designs</a:t>
            </a:r>
          </a:p>
          <a:p>
            <a:pPr lvl="1" fontAlgn="auto">
              <a:spcAft>
                <a:spcPts val="0"/>
              </a:spcAft>
              <a:buFont typeface="Wingdings" panose="05000000000000000000" pitchFamily="2" charset="2"/>
              <a:buChar char="§"/>
            </a:pPr>
            <a:r>
              <a:rPr lang="en-US" sz="1600" dirty="0">
                <a:latin typeface="Arial" pitchFamily="34" charset="0"/>
                <a:cs typeface="Arial" pitchFamily="34" charset="0"/>
              </a:rPr>
              <a:t>Increased modularity</a:t>
            </a:r>
          </a:p>
          <a:p>
            <a:pPr marL="628650" lvl="1" fontAlgn="auto">
              <a:spcAft>
                <a:spcPts val="0"/>
              </a:spcAft>
              <a:buFont typeface="Wingdings" panose="05000000000000000000" pitchFamily="2" charset="2"/>
              <a:buChar char="§"/>
            </a:pPr>
            <a:endParaRPr lang="en-US" sz="1600" dirty="0">
              <a:latin typeface="Arial" pitchFamily="34" charset="0"/>
              <a:cs typeface="Arial" pitchFamily="34" charset="0"/>
            </a:endParaRPr>
          </a:p>
          <a:p>
            <a:pPr indent="-285750" fontAlgn="auto">
              <a:spcAft>
                <a:spcPts val="0"/>
              </a:spcAft>
              <a:buFont typeface="Wingdings" panose="05000000000000000000" pitchFamily="2" charset="2"/>
              <a:buChar char="§"/>
            </a:pPr>
            <a:r>
              <a:rPr lang="en-US" sz="1800" dirty="0">
                <a:latin typeface="Arial" pitchFamily="34" charset="0"/>
                <a:cs typeface="Arial" pitchFamily="34" charset="0"/>
              </a:rPr>
              <a:t>Eliminated AC losses on rotor</a:t>
            </a:r>
          </a:p>
          <a:p>
            <a:pPr lvl="1" fontAlgn="auto">
              <a:spcAft>
                <a:spcPts val="0"/>
              </a:spcAft>
              <a:buFont typeface="Wingdings" panose="05000000000000000000" pitchFamily="2" charset="2"/>
              <a:buChar char="§"/>
            </a:pPr>
            <a:r>
              <a:rPr lang="en-US" sz="1600" dirty="0">
                <a:latin typeface="Arial" pitchFamily="34" charset="0"/>
                <a:cs typeface="Arial" pitchFamily="34" charset="0"/>
              </a:rPr>
              <a:t>Except ones due to armature reaction</a:t>
            </a:r>
          </a:p>
        </p:txBody>
      </p:sp>
      <p:sp>
        <p:nvSpPr>
          <p:cNvPr id="25" name="Metin Yer Tutucusu 4"/>
          <p:cNvSpPr txBox="1">
            <a:spLocks/>
          </p:cNvSpPr>
          <p:nvPr/>
        </p:nvSpPr>
        <p:spPr>
          <a:xfrm>
            <a:off x="3665024" y="1629353"/>
            <a:ext cx="5386917"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400" b="1" dirty="0">
                <a:latin typeface="Arial" panose="020B0604020202020204" pitchFamily="34" charset="0"/>
                <a:cs typeface="Arial" panose="020B0604020202020204" pitchFamily="34" charset="0"/>
              </a:rPr>
              <a:t>Topology advantages</a:t>
            </a:r>
          </a:p>
        </p:txBody>
      </p:sp>
      <p:pic>
        <p:nvPicPr>
          <p:cNvPr id="29" name="Resim 28"/>
          <p:cNvPicPr>
            <a:picLocks noChangeAspect="1"/>
          </p:cNvPicPr>
          <p:nvPr/>
        </p:nvPicPr>
        <p:blipFill>
          <a:blip r:embed="rId8"/>
          <a:stretch>
            <a:fillRect/>
          </a:stretch>
        </p:blipFill>
        <p:spPr>
          <a:xfrm>
            <a:off x="9216923" y="4080370"/>
            <a:ext cx="1927326" cy="2289778"/>
          </a:xfrm>
          <a:prstGeom prst="rect">
            <a:avLst/>
          </a:prstGeom>
        </p:spPr>
      </p:pic>
      <p:sp>
        <p:nvSpPr>
          <p:cNvPr id="10" name="İçerik Yer Tutucusu 5"/>
          <p:cNvSpPr txBox="1">
            <a:spLocks/>
          </p:cNvSpPr>
          <p:nvPr/>
        </p:nvSpPr>
        <p:spPr>
          <a:xfrm>
            <a:off x="548414" y="4029138"/>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Single turn of flat winding with rotor</a:t>
            </a:r>
            <a:endParaRPr lang="en-US" sz="1100" dirty="0">
              <a:latin typeface="Arial" pitchFamily="34" charset="0"/>
              <a:cs typeface="Arial" pitchFamily="34" charset="0"/>
            </a:endParaRPr>
          </a:p>
        </p:txBody>
      </p:sp>
      <p:sp>
        <p:nvSpPr>
          <p:cNvPr id="15" name="İçerik Yer Tutucusu 5"/>
          <p:cNvSpPr txBox="1">
            <a:spLocks/>
          </p:cNvSpPr>
          <p:nvPr/>
        </p:nvSpPr>
        <p:spPr>
          <a:xfrm>
            <a:off x="588592" y="6020162"/>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Induced voltage on the flat winding</a:t>
            </a:r>
            <a:endParaRPr lang="en-US" sz="1100" dirty="0">
              <a:latin typeface="Arial" pitchFamily="34" charset="0"/>
              <a:cs typeface="Arial" pitchFamily="34" charset="0"/>
            </a:endParaRPr>
          </a:p>
        </p:txBody>
      </p:sp>
      <p:sp>
        <p:nvSpPr>
          <p:cNvPr id="16" name="İçerik Yer Tutucusu 5"/>
          <p:cNvSpPr txBox="1">
            <a:spLocks/>
          </p:cNvSpPr>
          <p:nvPr/>
        </p:nvSpPr>
        <p:spPr>
          <a:xfrm>
            <a:off x="8701789" y="3740068"/>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The proposed topology</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29784756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
                                        </p:tgtEl>
                                      </p:cBhvr>
                                    </p:cmd>
                                  </p:childTnLst>
                                </p:cTn>
                              </p:par>
                            </p:childTnLst>
                          </p:cTn>
                        </p:par>
                      </p:childTnLst>
                    </p:cTn>
                  </p:par>
                </p:childTnLst>
              </p:cTn>
              <p:nextCondLst>
                <p:cond evt="onClick" delay="0">
                  <p:tgtEl>
                    <p:spTgt spid="30"/>
                  </p:tgtEl>
                </p:cond>
              </p:nextCondLst>
            </p:seq>
            <p:video>
              <p:cMediaNode vol="80000">
                <p:cTn id="7" fill="remove" display="0">
                  <p:stCondLst>
                    <p:cond delay="indefinite"/>
                  </p:stCondLst>
                </p:cTn>
                <p:tgtEl>
                  <p:spTgt spid="3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785935" y="1495424"/>
            <a:ext cx="8963025" cy="49434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Flat winding and implementation on AFPM</a:t>
            </a:r>
          </a:p>
          <a:p>
            <a:pPr marL="514350" indent="-514350" algn="l" fontAlgn="auto">
              <a:lnSpc>
                <a:spcPct val="150000"/>
              </a:lnSpc>
              <a:spcAft>
                <a:spcPts val="0"/>
              </a:spcAft>
              <a:buFont typeface="+mj-lt"/>
              <a:buAutoNum type="arabicPeriod"/>
            </a:pPr>
            <a:r>
              <a:rPr lang="en-US" sz="2800" b="1" dirty="0">
                <a:solidFill>
                  <a:srgbClr val="C20024"/>
                </a:solidFill>
                <a:latin typeface="Arial" panose="020B0604020202020204" pitchFamily="34" charset="0"/>
                <a:cs typeface="Arial" panose="020B0604020202020204" pitchFamily="34" charset="0"/>
              </a:rPr>
              <a:t> Analytical modeling</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Experimental verification</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1 MW wind turbine generator</a:t>
            </a:r>
          </a:p>
          <a:p>
            <a:pPr marL="514350" indent="-514350" algn="l" fontAlgn="auto">
              <a:lnSpc>
                <a:spcPct val="150000"/>
              </a:lnSpc>
              <a:spcAft>
                <a:spcPts val="0"/>
              </a:spcAft>
              <a:buFont typeface="+mj-lt"/>
              <a:buAutoNum type="arabicPeriod"/>
            </a:pPr>
            <a:r>
              <a:rPr lang="en-US" sz="2800" b="1" dirty="0">
                <a:solidFill>
                  <a:schemeClr val="bg1">
                    <a:lumMod val="65000"/>
                  </a:schemeClr>
                </a:solidFill>
                <a:latin typeface="Arial" panose="020B0604020202020204" pitchFamily="34" charset="0"/>
                <a:cs typeface="Arial" panose="020B0604020202020204" pitchFamily="34" charset="0"/>
              </a:rPr>
              <a:t> Conclusions</a:t>
            </a:r>
          </a:p>
          <a:p>
            <a:pPr marL="514350" indent="-514350" algn="l" fontAlgn="auto">
              <a:spcAft>
                <a:spcPts val="0"/>
              </a:spcAft>
              <a:buFont typeface="+mj-lt"/>
              <a:buAutoNum type="arabicPeriod"/>
            </a:pPr>
            <a:endParaRPr lang="en-US" sz="3200" b="1" dirty="0">
              <a:solidFill>
                <a:srgbClr val="C20024"/>
              </a:solidFill>
              <a:latin typeface="Arial" panose="020B0604020202020204" pitchFamily="34" charset="0"/>
              <a:cs typeface="Arial" panose="020B0604020202020204" pitchFamily="34" charset="0"/>
            </a:endParaRPr>
          </a:p>
        </p:txBody>
      </p:sp>
      <p:sp>
        <p:nvSpPr>
          <p:cNvPr id="6"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Outline</a:t>
            </a:r>
          </a:p>
        </p:txBody>
      </p:sp>
    </p:spTree>
    <p:extLst>
      <p:ext uri="{BB962C8B-B14F-4D97-AF65-F5344CB8AC3E}">
        <p14:creationId xmlns:p14="http://schemas.microsoft.com/office/powerpoint/2010/main" val="1857184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Magnetic Field Modeling</a:t>
            </a:r>
          </a:p>
        </p:txBody>
      </p:sp>
      <p:pic>
        <p:nvPicPr>
          <p:cNvPr id="2" name="Resim 1"/>
          <p:cNvPicPr>
            <a:picLocks noChangeAspect="1"/>
          </p:cNvPicPr>
          <p:nvPr/>
        </p:nvPicPr>
        <p:blipFill>
          <a:blip r:embed="rId3"/>
          <a:stretch>
            <a:fillRect/>
          </a:stretch>
        </p:blipFill>
        <p:spPr>
          <a:xfrm>
            <a:off x="864911" y="1464986"/>
            <a:ext cx="2205829" cy="1745353"/>
          </a:xfrm>
          <a:prstGeom prst="rect">
            <a:avLst/>
          </a:prstGeom>
        </p:spPr>
      </p:pic>
      <p:pic>
        <p:nvPicPr>
          <p:cNvPr id="8" name="Resim 7"/>
          <p:cNvPicPr>
            <a:picLocks noChangeAspect="1"/>
          </p:cNvPicPr>
          <p:nvPr/>
        </p:nvPicPr>
        <p:blipFill>
          <a:blip r:embed="rId4"/>
          <a:stretch>
            <a:fillRect/>
          </a:stretch>
        </p:blipFill>
        <p:spPr>
          <a:xfrm>
            <a:off x="3681997" y="1464986"/>
            <a:ext cx="2143028" cy="1745353"/>
          </a:xfrm>
          <a:prstGeom prst="rect">
            <a:avLst/>
          </a:prstGeom>
        </p:spPr>
      </p:pic>
      <p:pic>
        <p:nvPicPr>
          <p:cNvPr id="9" name="Resim 8"/>
          <p:cNvPicPr>
            <a:picLocks noChangeAspect="1"/>
          </p:cNvPicPr>
          <p:nvPr/>
        </p:nvPicPr>
        <p:blipFill>
          <a:blip r:embed="rId5"/>
          <a:stretch>
            <a:fillRect/>
          </a:stretch>
        </p:blipFill>
        <p:spPr>
          <a:xfrm>
            <a:off x="1041329" y="3536467"/>
            <a:ext cx="4207638" cy="834937"/>
          </a:xfrm>
          <a:prstGeom prst="rect">
            <a:avLst/>
          </a:prstGeom>
        </p:spPr>
      </p:pic>
      <p:pic>
        <p:nvPicPr>
          <p:cNvPr id="10" name="Resim 9"/>
          <p:cNvPicPr>
            <a:picLocks noChangeAspect="1"/>
          </p:cNvPicPr>
          <p:nvPr/>
        </p:nvPicPr>
        <p:blipFill>
          <a:blip r:embed="rId6"/>
          <a:stretch>
            <a:fillRect/>
          </a:stretch>
        </p:blipFill>
        <p:spPr>
          <a:xfrm>
            <a:off x="1757753" y="4697532"/>
            <a:ext cx="3062076" cy="1475820"/>
          </a:xfrm>
          <a:prstGeom prst="rect">
            <a:avLst/>
          </a:prstGeom>
        </p:spPr>
      </p:pic>
      <p:pic>
        <p:nvPicPr>
          <p:cNvPr id="15" name="Resim 14"/>
          <p:cNvPicPr>
            <a:picLocks noChangeAspect="1"/>
          </p:cNvPicPr>
          <p:nvPr/>
        </p:nvPicPr>
        <p:blipFill>
          <a:blip r:embed="rId7"/>
          <a:stretch>
            <a:fillRect/>
          </a:stretch>
        </p:blipFill>
        <p:spPr>
          <a:xfrm>
            <a:off x="5825025" y="5476346"/>
            <a:ext cx="5929740" cy="766834"/>
          </a:xfrm>
          <a:prstGeom prst="rect">
            <a:avLst/>
          </a:prstGeom>
        </p:spPr>
      </p:pic>
      <p:sp>
        <p:nvSpPr>
          <p:cNvPr id="30" name="Down Arrow 8"/>
          <p:cNvSpPr/>
          <p:nvPr/>
        </p:nvSpPr>
        <p:spPr>
          <a:xfrm rot="16200000">
            <a:off x="3267637" y="2219677"/>
            <a:ext cx="217463" cy="462441"/>
          </a:xfrm>
          <a:prstGeom prst="downArrow">
            <a:avLst/>
          </a:prstGeom>
          <a:solidFill>
            <a:srgbClr val="C20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rgbClr val="C00000"/>
              </a:solidFill>
            </a:endParaRPr>
          </a:p>
        </p:txBody>
      </p:sp>
      <p:pic>
        <p:nvPicPr>
          <p:cNvPr id="22" name="Resim 21"/>
          <p:cNvPicPr>
            <a:picLocks noChangeAspect="1"/>
          </p:cNvPicPr>
          <p:nvPr/>
        </p:nvPicPr>
        <p:blipFill>
          <a:blip r:embed="rId8"/>
          <a:stretch>
            <a:fillRect/>
          </a:stretch>
        </p:blipFill>
        <p:spPr>
          <a:xfrm>
            <a:off x="7223290" y="1732236"/>
            <a:ext cx="3133210" cy="720000"/>
          </a:xfrm>
          <a:prstGeom prst="rect">
            <a:avLst/>
          </a:prstGeom>
        </p:spPr>
      </p:pic>
      <p:pic>
        <p:nvPicPr>
          <p:cNvPr id="25" name="Resim 24"/>
          <p:cNvPicPr>
            <a:picLocks noChangeAspect="1"/>
          </p:cNvPicPr>
          <p:nvPr/>
        </p:nvPicPr>
        <p:blipFill>
          <a:blip r:embed="rId9"/>
          <a:stretch>
            <a:fillRect/>
          </a:stretch>
        </p:blipFill>
        <p:spPr>
          <a:xfrm>
            <a:off x="6767346" y="2688493"/>
            <a:ext cx="4045098" cy="584591"/>
          </a:xfrm>
          <a:prstGeom prst="rect">
            <a:avLst/>
          </a:prstGeom>
        </p:spPr>
      </p:pic>
      <p:pic>
        <p:nvPicPr>
          <p:cNvPr id="31" name="Resim 30"/>
          <p:cNvPicPr>
            <a:picLocks noChangeAspect="1"/>
          </p:cNvPicPr>
          <p:nvPr/>
        </p:nvPicPr>
        <p:blipFill>
          <a:blip r:embed="rId10"/>
          <a:stretch>
            <a:fillRect/>
          </a:stretch>
        </p:blipFill>
        <p:spPr>
          <a:xfrm>
            <a:off x="7896988" y="3509341"/>
            <a:ext cx="1785815" cy="585324"/>
          </a:xfrm>
          <a:prstGeom prst="rect">
            <a:avLst/>
          </a:prstGeom>
        </p:spPr>
      </p:pic>
      <p:pic>
        <p:nvPicPr>
          <p:cNvPr id="32" name="Resim 31"/>
          <p:cNvPicPr>
            <a:picLocks noChangeAspect="1"/>
          </p:cNvPicPr>
          <p:nvPr/>
        </p:nvPicPr>
        <p:blipFill>
          <a:blip r:embed="rId11"/>
          <a:stretch>
            <a:fillRect/>
          </a:stretch>
        </p:blipFill>
        <p:spPr>
          <a:xfrm>
            <a:off x="8214384" y="4330922"/>
            <a:ext cx="1151022" cy="357153"/>
          </a:xfrm>
          <a:prstGeom prst="rect">
            <a:avLst/>
          </a:prstGeom>
        </p:spPr>
      </p:pic>
      <p:pic>
        <p:nvPicPr>
          <p:cNvPr id="33" name="Resim 32"/>
          <p:cNvPicPr>
            <a:picLocks noChangeAspect="1"/>
          </p:cNvPicPr>
          <p:nvPr/>
        </p:nvPicPr>
        <p:blipFill>
          <a:blip r:embed="rId12"/>
          <a:stretch>
            <a:fillRect/>
          </a:stretch>
        </p:blipFill>
        <p:spPr>
          <a:xfrm>
            <a:off x="7699338" y="4924332"/>
            <a:ext cx="2181115" cy="315755"/>
          </a:xfrm>
          <a:prstGeom prst="rect">
            <a:avLst/>
          </a:prstGeom>
        </p:spPr>
      </p:pic>
      <p:sp>
        <p:nvSpPr>
          <p:cNvPr id="42" name="Serbest Form 41"/>
          <p:cNvSpPr/>
          <p:nvPr/>
        </p:nvSpPr>
        <p:spPr>
          <a:xfrm>
            <a:off x="3743325" y="1809749"/>
            <a:ext cx="2005013" cy="1618191"/>
          </a:xfrm>
          <a:custGeom>
            <a:avLst/>
            <a:gdLst>
              <a:gd name="connsiteX0" fmla="*/ 1971675 w 1971675"/>
              <a:gd name="connsiteY0" fmla="*/ 0 h 1581150"/>
              <a:gd name="connsiteX1" fmla="*/ 771525 w 1971675"/>
              <a:gd name="connsiteY1" fmla="*/ 685800 h 1581150"/>
              <a:gd name="connsiteX2" fmla="*/ 0 w 1971675"/>
              <a:gd name="connsiteY2" fmla="*/ 1581150 h 1581150"/>
              <a:gd name="connsiteX3" fmla="*/ 0 w 1971675"/>
              <a:gd name="connsiteY3" fmla="*/ 1581150 h 1581150"/>
            </a:gdLst>
            <a:ahLst/>
            <a:cxnLst>
              <a:cxn ang="0">
                <a:pos x="connsiteX0" y="connsiteY0"/>
              </a:cxn>
              <a:cxn ang="0">
                <a:pos x="connsiteX1" y="connsiteY1"/>
              </a:cxn>
              <a:cxn ang="0">
                <a:pos x="connsiteX2" y="connsiteY2"/>
              </a:cxn>
              <a:cxn ang="0">
                <a:pos x="connsiteX3" y="connsiteY3"/>
              </a:cxn>
            </a:cxnLst>
            <a:rect l="l" t="t" r="r" b="b"/>
            <a:pathLst>
              <a:path w="1971675" h="1581150">
                <a:moveTo>
                  <a:pt x="1971675" y="0"/>
                </a:moveTo>
                <a:cubicBezTo>
                  <a:pt x="1535906" y="211137"/>
                  <a:pt x="1100137" y="422275"/>
                  <a:pt x="771525" y="685800"/>
                </a:cubicBezTo>
                <a:cubicBezTo>
                  <a:pt x="442913" y="949325"/>
                  <a:pt x="0" y="1581150"/>
                  <a:pt x="0" y="1581150"/>
                </a:cubicBezTo>
                <a:lnTo>
                  <a:pt x="0" y="1581150"/>
                </a:lnTo>
              </a:path>
            </a:pathLst>
          </a:custGeom>
          <a:noFill/>
          <a:ln w="28575">
            <a:solidFill>
              <a:schemeClr val="tx1"/>
            </a:solidFill>
            <a:prstDash val="sysDash"/>
            <a:headEnd type="none" w="med" len="med"/>
            <a:tailEnd type="triangle" w="med" len="med"/>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4" name="Rectangle 3"/>
          <p:cNvSpPr/>
          <p:nvPr/>
        </p:nvSpPr>
        <p:spPr>
          <a:xfrm>
            <a:off x="11325849" y="6178766"/>
            <a:ext cx="551826" cy="246221"/>
          </a:xfrm>
          <a:prstGeom prst="rect">
            <a:avLst/>
          </a:prstGeom>
        </p:spPr>
        <p:txBody>
          <a:bodyPr wrap="square">
            <a:spAutoFit/>
          </a:bodyPr>
          <a:lstStyle/>
          <a:p>
            <a:pPr algn="ctr"/>
            <a:r>
              <a:rPr lang="en-US" sz="1000" i="1" dirty="0">
                <a:latin typeface="Arial" panose="020B0604020202020204" pitchFamily="34" charset="0"/>
                <a:ea typeface="Times New Roman" panose="02020603050405020304" pitchFamily="18" charset="0"/>
                <a:cs typeface="Arial" panose="020B0604020202020204" pitchFamily="34" charset="0"/>
              </a:rPr>
              <a:t>[5,6]</a:t>
            </a:r>
          </a:p>
        </p:txBody>
      </p:sp>
      <p:sp>
        <p:nvSpPr>
          <p:cNvPr id="16" name="İçerik Yer Tutucusu 5"/>
          <p:cNvSpPr txBox="1">
            <a:spLocks/>
          </p:cNvSpPr>
          <p:nvPr/>
        </p:nvSpPr>
        <p:spPr>
          <a:xfrm>
            <a:off x="2027403" y="1181479"/>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Magnet approximation</a:t>
            </a:r>
            <a:endParaRPr lang="en-US" sz="1100" dirty="0">
              <a:latin typeface="Arial" pitchFamily="34" charset="0"/>
              <a:cs typeface="Arial" pitchFamily="34" charset="0"/>
            </a:endParaRPr>
          </a:p>
        </p:txBody>
      </p:sp>
      <p:sp>
        <p:nvSpPr>
          <p:cNvPr id="17" name="İçerik Yer Tutucusu 5"/>
          <p:cNvSpPr txBox="1">
            <a:spLocks/>
          </p:cNvSpPr>
          <p:nvPr/>
        </p:nvSpPr>
        <p:spPr>
          <a:xfrm>
            <a:off x="2027403" y="4226299"/>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Field modeling</a:t>
            </a:r>
            <a:endParaRPr lang="en-US" sz="1100" dirty="0">
              <a:latin typeface="Arial" pitchFamily="34" charset="0"/>
              <a:cs typeface="Arial" pitchFamily="34" charset="0"/>
            </a:endParaRPr>
          </a:p>
        </p:txBody>
      </p:sp>
      <p:sp>
        <p:nvSpPr>
          <p:cNvPr id="18" name="İçerik Yer Tutucusu 5"/>
          <p:cNvSpPr txBox="1">
            <a:spLocks/>
          </p:cNvSpPr>
          <p:nvPr/>
        </p:nvSpPr>
        <p:spPr>
          <a:xfrm>
            <a:off x="1925737" y="6075655"/>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Magnetization of the magnets</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295502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1" y="266700"/>
            <a:ext cx="12192001"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600" b="1" dirty="0">
                <a:solidFill>
                  <a:srgbClr val="C20024"/>
                </a:solidFill>
                <a:latin typeface="Arial" panose="020B0604020202020204" pitchFamily="34" charset="0"/>
                <a:cs typeface="Arial" panose="020B0604020202020204" pitchFamily="34" charset="0"/>
              </a:rPr>
              <a:t>Magnetic Field Modeling</a:t>
            </a:r>
          </a:p>
        </p:txBody>
      </p:sp>
      <p:pic>
        <p:nvPicPr>
          <p:cNvPr id="4" name="Resim 3"/>
          <p:cNvPicPr>
            <a:picLocks noChangeAspect="1"/>
          </p:cNvPicPr>
          <p:nvPr/>
        </p:nvPicPr>
        <p:blipFill>
          <a:blip r:embed="rId3"/>
          <a:stretch>
            <a:fillRect/>
          </a:stretch>
        </p:blipFill>
        <p:spPr>
          <a:xfrm>
            <a:off x="7625868" y="2007557"/>
            <a:ext cx="4253097" cy="2160000"/>
          </a:xfrm>
          <a:prstGeom prst="rect">
            <a:avLst/>
          </a:prstGeom>
        </p:spPr>
      </p:pic>
      <p:pic>
        <p:nvPicPr>
          <p:cNvPr id="5" name="Resim 4"/>
          <p:cNvPicPr>
            <a:picLocks noChangeAspect="1"/>
          </p:cNvPicPr>
          <p:nvPr/>
        </p:nvPicPr>
        <p:blipFill>
          <a:blip r:embed="rId4"/>
          <a:stretch>
            <a:fillRect/>
          </a:stretch>
        </p:blipFill>
        <p:spPr>
          <a:xfrm>
            <a:off x="7625868" y="4167557"/>
            <a:ext cx="4267084" cy="2160000"/>
          </a:xfrm>
          <a:prstGeom prst="rect">
            <a:avLst/>
          </a:prstGeom>
        </p:spPr>
      </p:pic>
      <p:sp>
        <p:nvSpPr>
          <p:cNvPr id="19" name="Metin Yer Tutucusu 4"/>
          <p:cNvSpPr>
            <a:spLocks noGrp="1"/>
          </p:cNvSpPr>
          <p:nvPr>
            <p:ph type="body" idx="1"/>
          </p:nvPr>
        </p:nvSpPr>
        <p:spPr>
          <a:xfrm>
            <a:off x="401296" y="1367795"/>
            <a:ext cx="5386917" cy="639762"/>
          </a:xfrm>
        </p:spPr>
        <p:txBody>
          <a:bodyPr/>
          <a:lstStyle/>
          <a:p>
            <a:r>
              <a:rPr lang="en-US" sz="2400" b="1" dirty="0">
                <a:solidFill>
                  <a:schemeClr val="tx1"/>
                </a:solidFill>
                <a:latin typeface="Arial" panose="020B0604020202020204" pitchFamily="34" charset="0"/>
                <a:cs typeface="Arial" panose="020B0604020202020204" pitchFamily="34" charset="0"/>
              </a:rPr>
              <a:t>Verification by FEA</a:t>
            </a:r>
          </a:p>
        </p:txBody>
      </p:sp>
      <p:graphicFrame>
        <p:nvGraphicFramePr>
          <p:cNvPr id="21" name="Table 2"/>
          <p:cNvGraphicFramePr>
            <a:graphicFrameLocks noGrp="1"/>
          </p:cNvGraphicFramePr>
          <p:nvPr>
            <p:extLst>
              <p:ext uri="{D42A27DB-BD31-4B8C-83A1-F6EECF244321}">
                <p14:modId xmlns:p14="http://schemas.microsoft.com/office/powerpoint/2010/main" val="3198707314"/>
              </p:ext>
            </p:extLst>
          </p:nvPr>
        </p:nvGraphicFramePr>
        <p:xfrm>
          <a:off x="401296" y="2194253"/>
          <a:ext cx="3410128" cy="3913919"/>
        </p:xfrm>
        <a:graphic>
          <a:graphicData uri="http://schemas.openxmlformats.org/drawingml/2006/table">
            <a:tbl>
              <a:tblPr firstRow="1" firstCol="1" bandRow="1">
                <a:tableStyleId>{0E3FDE45-AF77-4B5C-9715-49D594BDF05E}</a:tableStyleId>
              </a:tblPr>
              <a:tblGrid>
                <a:gridCol w="2000072">
                  <a:extLst>
                    <a:ext uri="{9D8B030D-6E8A-4147-A177-3AD203B41FA5}">
                      <a16:colId xmlns:a16="http://schemas.microsoft.com/office/drawing/2014/main" val="3979166851"/>
                    </a:ext>
                  </a:extLst>
                </a:gridCol>
                <a:gridCol w="1410056">
                  <a:extLst>
                    <a:ext uri="{9D8B030D-6E8A-4147-A177-3AD203B41FA5}">
                      <a16:colId xmlns:a16="http://schemas.microsoft.com/office/drawing/2014/main" val="4204663831"/>
                    </a:ext>
                  </a:extLst>
                </a:gridCol>
              </a:tblGrid>
              <a:tr h="262649">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Parameters</a:t>
                      </a: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Value</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87614320"/>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Rated power</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1 MW</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84608539"/>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solidFill>
                            <a:schemeClr val="tx1"/>
                          </a:solidFill>
                          <a:effectLst/>
                          <a:latin typeface="Arial" panose="020B0604020202020204" pitchFamily="34" charset="0"/>
                          <a:ea typeface="+mn-ea"/>
                          <a:cs typeface="Arial" panose="020B0604020202020204" pitchFamily="34" charset="0"/>
                        </a:rPr>
                        <a:t>Rotational</a:t>
                      </a:r>
                      <a:r>
                        <a:rPr lang="en-US" sz="1600" b="0" kern="1200" baseline="0" dirty="0">
                          <a:solidFill>
                            <a:schemeClr val="tx1"/>
                          </a:solidFill>
                          <a:effectLst/>
                          <a:latin typeface="Arial" panose="020B0604020202020204" pitchFamily="34" charset="0"/>
                          <a:ea typeface="+mn-ea"/>
                          <a:cs typeface="Arial" panose="020B0604020202020204" pitchFamily="34" charset="0"/>
                        </a:rPr>
                        <a:t> speed</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600" kern="1200" dirty="0">
                          <a:solidFill>
                            <a:schemeClr val="tx1"/>
                          </a:solidFill>
                          <a:effectLst/>
                          <a:latin typeface="Arial" panose="020B0604020202020204" pitchFamily="34" charset="0"/>
                          <a:ea typeface="+mn-ea"/>
                          <a:cs typeface="Arial" panose="020B0604020202020204" pitchFamily="34" charset="0"/>
                        </a:rPr>
                        <a:t>20 rpm</a:t>
                      </a:r>
                    </a:p>
                  </a:txBody>
                  <a:tcPr marL="68580" marR="68580" marT="0" marB="0" anchor="ctr"/>
                </a:tc>
                <a:extLst>
                  <a:ext uri="{0D108BD9-81ED-4DB2-BD59-A6C34878D82A}">
                    <a16:rowId xmlns:a16="http://schemas.microsoft.com/office/drawing/2014/main" val="178239559"/>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Diameter</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600" kern="1200" dirty="0">
                          <a:effectLst/>
                          <a:latin typeface="Arial" panose="020B0604020202020204" pitchFamily="34" charset="0"/>
                          <a:cs typeface="Arial" panose="020B0604020202020204" pitchFamily="34" charset="0"/>
                        </a:rPr>
                        <a:t>4.8</a:t>
                      </a:r>
                      <a:r>
                        <a:rPr lang="en-US" sz="1600" kern="1200" baseline="0" dirty="0">
                          <a:effectLst/>
                          <a:latin typeface="Arial" panose="020B0604020202020204" pitchFamily="34" charset="0"/>
                          <a:cs typeface="Arial" panose="020B0604020202020204" pitchFamily="34" charset="0"/>
                        </a:rPr>
                        <a:t> m</a:t>
                      </a:r>
                      <a:endParaRPr lang="en-US" sz="16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8075218"/>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Number</a:t>
                      </a:r>
                      <a:r>
                        <a:rPr lang="en-US" sz="1600" b="0" kern="1200" baseline="0" dirty="0">
                          <a:effectLst/>
                          <a:latin typeface="Arial" panose="020B0604020202020204" pitchFamily="34" charset="0"/>
                          <a:cs typeface="Arial" panose="020B0604020202020204" pitchFamily="34" charset="0"/>
                        </a:rPr>
                        <a:t> of poles</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46</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33307811"/>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Magnet grade</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N42M</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744967238"/>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solidFill>
                            <a:schemeClr val="tx1"/>
                          </a:solidFill>
                          <a:effectLst/>
                          <a:latin typeface="Arial" panose="020B0604020202020204" pitchFamily="34" charset="0"/>
                          <a:ea typeface="+mn-ea"/>
                          <a:cs typeface="Arial" panose="020B0604020202020204" pitchFamily="34" charset="0"/>
                        </a:rPr>
                        <a:t>Remanence flux</a:t>
                      </a:r>
                      <a:r>
                        <a:rPr lang="en-US" sz="1600" b="0" kern="1200" baseline="0" dirty="0">
                          <a:solidFill>
                            <a:schemeClr val="tx1"/>
                          </a:solidFill>
                          <a:effectLst/>
                          <a:latin typeface="Arial" panose="020B0604020202020204" pitchFamily="34" charset="0"/>
                          <a:ea typeface="+mn-ea"/>
                          <a:cs typeface="Arial" panose="020B0604020202020204" pitchFamily="34" charset="0"/>
                        </a:rPr>
                        <a:t> density</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ea typeface="SimSun" panose="02010600030101010101" pitchFamily="2" charset="-122"/>
                          <a:cs typeface="Arial" panose="020B0604020202020204" pitchFamily="34" charset="0"/>
                        </a:rPr>
                        <a:t>1.29</a:t>
                      </a:r>
                      <a:r>
                        <a:rPr lang="en-US" sz="1600" baseline="0" dirty="0">
                          <a:effectLst/>
                          <a:latin typeface="Arial" panose="020B0604020202020204" pitchFamily="34" charset="0"/>
                          <a:ea typeface="SimSun" panose="02010600030101010101" pitchFamily="2" charset="-122"/>
                          <a:cs typeface="Arial" panose="020B0604020202020204" pitchFamily="34" charset="0"/>
                        </a:rPr>
                        <a:t> T</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73236780"/>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Magnet thickness</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36.5 mm</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539413751"/>
                  </a:ext>
                </a:extLst>
              </a:tr>
              <a:tr h="445985">
                <a:tc>
                  <a:txBody>
                    <a:bodyPr/>
                    <a:lstStyle/>
                    <a:p>
                      <a:pPr marL="0" marR="0" algn="ctr" defTabSz="914400" rtl="0" eaLnBrk="1" latinLnBrk="0" hangingPunct="1">
                        <a:lnSpc>
                          <a:spcPct val="100000"/>
                        </a:lnSpc>
                        <a:spcBef>
                          <a:spcPts val="0"/>
                        </a:spcBef>
                        <a:spcAft>
                          <a:spcPts val="0"/>
                        </a:spcAft>
                      </a:pPr>
                      <a:r>
                        <a:rPr lang="en-US" sz="1600" b="0" kern="1200" dirty="0">
                          <a:effectLst/>
                          <a:latin typeface="Arial" panose="020B0604020202020204" pitchFamily="34" charset="0"/>
                          <a:cs typeface="Arial" panose="020B0604020202020204" pitchFamily="34" charset="0"/>
                        </a:rPr>
                        <a:t>Magnet</a:t>
                      </a:r>
                      <a:r>
                        <a:rPr lang="en-US" sz="1600" b="0" kern="1200" baseline="0" dirty="0">
                          <a:effectLst/>
                          <a:latin typeface="Arial" panose="020B0604020202020204" pitchFamily="34" charset="0"/>
                          <a:cs typeface="Arial" panose="020B0604020202020204" pitchFamily="34" charset="0"/>
                        </a:rPr>
                        <a:t> to magnet distance</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lnSpc>
                          <a:spcPct val="100000"/>
                        </a:lnSpc>
                        <a:spcBef>
                          <a:spcPts val="0"/>
                        </a:spcBef>
                        <a:spcAft>
                          <a:spcPts val="0"/>
                        </a:spcAft>
                      </a:pPr>
                      <a:r>
                        <a:rPr lang="en-US" sz="1600" dirty="0">
                          <a:effectLst/>
                          <a:latin typeface="Arial" panose="020B0604020202020204" pitchFamily="34" charset="0"/>
                          <a:cs typeface="Arial" panose="020B0604020202020204" pitchFamily="34" charset="0"/>
                        </a:rPr>
                        <a:t>47.3 mm</a:t>
                      </a:r>
                      <a:endParaRPr lang="en-US" sz="1600" baseline="300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253538037"/>
                  </a:ext>
                </a:extLst>
              </a:tr>
            </a:tbl>
          </a:graphicData>
        </a:graphic>
      </p:graphicFrame>
      <p:sp>
        <p:nvSpPr>
          <p:cNvPr id="24" name="Rounded Rectangle 10">
            <a:extLst>
              <a:ext uri="{FF2B5EF4-FFF2-40B4-BE49-F238E27FC236}">
                <a16:creationId xmlns:a16="http://schemas.microsoft.com/office/drawing/2014/main" id="{C05312E6-5D33-9446-903D-3631335B7883}"/>
              </a:ext>
            </a:extLst>
          </p:cNvPr>
          <p:cNvSpPr/>
          <p:nvPr/>
        </p:nvSpPr>
        <p:spPr>
          <a:xfrm>
            <a:off x="8078150" y="4382922"/>
            <a:ext cx="375288" cy="1834330"/>
          </a:xfrm>
          <a:prstGeom prst="roundRect">
            <a:avLst>
              <a:gd name="adj" fmla="val 18492"/>
            </a:avLst>
          </a:prstGeom>
          <a:noFill/>
          <a:ln>
            <a:solidFill>
              <a:srgbClr val="C20024"/>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7"/>
          <p:cNvSpPr txBox="1"/>
          <p:nvPr/>
        </p:nvSpPr>
        <p:spPr>
          <a:xfrm>
            <a:off x="8053216" y="3982891"/>
            <a:ext cx="525634" cy="369332"/>
          </a:xfrm>
          <a:prstGeom prst="rect">
            <a:avLst/>
          </a:prstGeom>
          <a:noFill/>
        </p:spPr>
        <p:txBody>
          <a:bodyPr wrap="square" rtlCol="0">
            <a:spAutoFit/>
          </a:bodyPr>
          <a:lstStyle/>
          <a:p>
            <a:pPr algn="ctr" defTabSz="914400" eaLnBrk="1" fontAlgn="auto" hangingPunct="1">
              <a:spcBef>
                <a:spcPts val="0"/>
              </a:spcBef>
              <a:spcAft>
                <a:spcPts val="0"/>
              </a:spcAft>
            </a:pPr>
            <a:r>
              <a:rPr lang="en-US" b="1" dirty="0">
                <a:solidFill>
                  <a:srgbClr val="C20024"/>
                </a:solidFill>
                <a:latin typeface="Arial" panose="020B0604020202020204" pitchFamily="34" charset="0"/>
                <a:cs typeface="Arial" panose="020B0604020202020204" pitchFamily="34" charset="0"/>
              </a:rPr>
              <a:t>3%</a:t>
            </a:r>
          </a:p>
        </p:txBody>
      </p:sp>
      <p:grpSp>
        <p:nvGrpSpPr>
          <p:cNvPr id="2" name="Grup 1"/>
          <p:cNvGrpSpPr/>
          <p:nvPr/>
        </p:nvGrpSpPr>
        <p:grpSpPr>
          <a:xfrm>
            <a:off x="4263706" y="4463455"/>
            <a:ext cx="3011979" cy="1864102"/>
            <a:chOff x="4279331" y="2194252"/>
            <a:chExt cx="3011979" cy="1864102"/>
          </a:xfrm>
        </p:grpSpPr>
        <p:pic>
          <p:nvPicPr>
            <p:cNvPr id="3" name="Resim 2"/>
            <p:cNvPicPr>
              <a:picLocks noChangeAspect="1"/>
            </p:cNvPicPr>
            <p:nvPr/>
          </p:nvPicPr>
          <p:blipFill>
            <a:blip r:embed="rId5"/>
            <a:stretch>
              <a:fillRect/>
            </a:stretch>
          </p:blipFill>
          <p:spPr>
            <a:xfrm>
              <a:off x="4327638" y="2194252"/>
              <a:ext cx="2915366" cy="1451186"/>
            </a:xfrm>
            <a:prstGeom prst="rect">
              <a:avLst/>
            </a:prstGeom>
          </p:spPr>
        </p:pic>
        <p:sp>
          <p:nvSpPr>
            <p:cNvPr id="11" name="İçerik Yer Tutucusu 5"/>
            <p:cNvSpPr txBox="1">
              <a:spLocks/>
            </p:cNvSpPr>
            <p:nvPr/>
          </p:nvSpPr>
          <p:spPr>
            <a:xfrm>
              <a:off x="4279331" y="3605912"/>
              <a:ext cx="3011979"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Magnetic flux density distribution by FEA</a:t>
              </a:r>
              <a:endParaRPr lang="en-US" sz="1100" dirty="0">
                <a:latin typeface="Arial" pitchFamily="34" charset="0"/>
                <a:cs typeface="Arial" pitchFamily="34" charset="0"/>
              </a:endParaRPr>
            </a:p>
          </p:txBody>
        </p:sp>
      </p:grpSp>
      <p:grpSp>
        <p:nvGrpSpPr>
          <p:cNvPr id="6" name="Grup 5"/>
          <p:cNvGrpSpPr/>
          <p:nvPr/>
        </p:nvGrpSpPr>
        <p:grpSpPr>
          <a:xfrm>
            <a:off x="4353994" y="2008659"/>
            <a:ext cx="2729303" cy="2158898"/>
            <a:chOff x="4513701" y="4477946"/>
            <a:chExt cx="2729303" cy="2158898"/>
          </a:xfrm>
        </p:grpSpPr>
        <p:pic>
          <p:nvPicPr>
            <p:cNvPr id="7" name="Resim 6"/>
            <p:cNvPicPr>
              <a:picLocks noChangeAspect="1"/>
            </p:cNvPicPr>
            <p:nvPr/>
          </p:nvPicPr>
          <p:blipFill>
            <a:blip r:embed="rId6"/>
            <a:stretch>
              <a:fillRect/>
            </a:stretch>
          </p:blipFill>
          <p:spPr>
            <a:xfrm>
              <a:off x="4513701" y="4477946"/>
              <a:ext cx="2563374" cy="1739306"/>
            </a:xfrm>
            <a:prstGeom prst="rect">
              <a:avLst/>
            </a:prstGeom>
          </p:spPr>
        </p:pic>
        <p:sp>
          <p:nvSpPr>
            <p:cNvPr id="12" name="İçerik Yer Tutucusu 5"/>
            <p:cNvSpPr txBox="1">
              <a:spLocks/>
            </p:cNvSpPr>
            <p:nvPr/>
          </p:nvSpPr>
          <p:spPr>
            <a:xfrm>
              <a:off x="4516896" y="6184402"/>
              <a:ext cx="2726108" cy="45244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lnSpc>
                  <a:spcPct val="150000"/>
                </a:lnSpc>
                <a:spcAft>
                  <a:spcPts val="0"/>
                </a:spcAft>
                <a:buNone/>
              </a:pPr>
              <a:r>
                <a:rPr lang="en-US" sz="1200" dirty="0">
                  <a:latin typeface="Arial" pitchFamily="34" charset="0"/>
                  <a:cs typeface="Arial" pitchFamily="34" charset="0"/>
                </a:rPr>
                <a:t>Dummy machine for field verification</a:t>
              </a:r>
              <a:endParaRPr lang="en-US" sz="1100" dirty="0">
                <a:latin typeface="Arial" pitchFamily="34" charset="0"/>
                <a:cs typeface="Arial" pitchFamily="34" charset="0"/>
              </a:endParaRPr>
            </a:p>
          </p:txBody>
        </p:sp>
      </p:grpSp>
    </p:spTree>
    <p:extLst>
      <p:ext uri="{BB962C8B-B14F-4D97-AF65-F5344CB8AC3E}">
        <p14:creationId xmlns:p14="http://schemas.microsoft.com/office/powerpoint/2010/main" val="190765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slik">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0" tIns="0" rIns="0" bIns="0" rtlCol="0" anchor="ctr">
        <a:noAutofit/>
      </a:bodyPr>
      <a:lstStyle>
        <a:defPPr fontAlgn="auto">
          <a:spcAft>
            <a:spcPts val="0"/>
          </a:spcAft>
          <a:defRPr sz="3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3837</Words>
  <Application>Microsoft Office PowerPoint</Application>
  <PresentationFormat>Widescreen</PresentationFormat>
  <Paragraphs>1005</Paragraphs>
  <Slides>40</Slides>
  <Notes>31</Notes>
  <HiddenSlides>0</HiddenSlides>
  <MMClips>5</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SimSun</vt:lpstr>
      <vt:lpstr>Arial</vt:lpstr>
      <vt:lpstr>Calibri</vt:lpstr>
      <vt:lpstr>Century Gothic</vt:lpstr>
      <vt:lpstr>Constantia</vt:lpstr>
      <vt:lpstr>Times New Roman</vt:lpstr>
      <vt:lpstr>Wingdings</vt:lpstr>
      <vt:lpstr>Office Theme</vt:lpstr>
      <vt:lpstr>Baslik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2018-12-01T09:15:47Z</dcterms:created>
  <dcterms:modified xsi:type="dcterms:W3CDTF">2021-12-13T16:14:14Z</dcterms:modified>
</cp:coreProperties>
</file>